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3" r:id="rId3"/>
    <p:sldId id="258" r:id="rId4"/>
    <p:sldId id="259" r:id="rId5"/>
    <p:sldId id="261" r:id="rId6"/>
    <p:sldId id="264" r:id="rId7"/>
    <p:sldId id="265" r:id="rId8"/>
    <p:sldId id="266" r:id="rId9"/>
    <p:sldId id="268" r:id="rId10"/>
    <p:sldId id="267" r:id="rId11"/>
    <p:sldId id="262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90" d="100"/>
          <a:sy n="90" d="100"/>
        </p:scale>
        <p:origin x="-144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8A9AF2-D2A2-4B7D-BD1E-8A927047EF18}" type="datetimeFigureOut">
              <a:rPr lang="sk-SK" smtClean="0"/>
              <a:pPr/>
              <a:t>31. 5. 2015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7005D5-6D1A-4DFB-B418-2D188429BBB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3140968"/>
            <a:ext cx="6931496" cy="2438400"/>
          </a:xfrm>
        </p:spPr>
        <p:txBody>
          <a:bodyPr>
            <a:noAutofit/>
          </a:bodyPr>
          <a:lstStyle/>
          <a:p>
            <a:pPr algn="r"/>
            <a:r>
              <a:rPr lang="sk-SK" sz="6000" dirty="0" smtClean="0">
                <a:latin typeface="Century Gothic" pitchFamily="34" charset="0"/>
              </a:rPr>
              <a:t>Pamäte, rozdelenie a parametre</a:t>
            </a:r>
            <a:endParaRPr lang="sk-SK" sz="6000" dirty="0">
              <a:latin typeface="Century Gothic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Century Gothic" pitchFamily="34" charset="0"/>
              </a:rPr>
              <a:t>Simona </a:t>
            </a:r>
            <a:r>
              <a:rPr lang="sk-SK" dirty="0" err="1" smtClean="0">
                <a:latin typeface="Century Gothic" pitchFamily="34" charset="0"/>
              </a:rPr>
              <a:t>Holúbková</a:t>
            </a:r>
            <a:r>
              <a:rPr lang="sk-SK" dirty="0" smtClean="0">
                <a:latin typeface="Century Gothic" pitchFamily="34" charset="0"/>
              </a:rPr>
              <a:t>, </a:t>
            </a:r>
            <a:r>
              <a:rPr lang="sk-SK" dirty="0" err="1" smtClean="0">
                <a:latin typeface="Century Gothic" pitchFamily="34" charset="0"/>
              </a:rPr>
              <a:t>Alba</a:t>
            </a:r>
            <a:r>
              <a:rPr lang="sk-SK" dirty="0" smtClean="0">
                <a:latin typeface="Century Gothic" pitchFamily="34" charset="0"/>
              </a:rPr>
              <a:t> M. </a:t>
            </a:r>
            <a:r>
              <a:rPr lang="sk-SK" dirty="0" err="1" smtClean="0">
                <a:latin typeface="Century Gothic" pitchFamily="34" charset="0"/>
              </a:rPr>
              <a:t>Hernández</a:t>
            </a:r>
            <a:endParaRPr lang="sk-SK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DVD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1800" b="1" dirty="0" err="1">
                <a:latin typeface="Century Gothic" panose="020B0502020202020204" pitchFamily="34" charset="0"/>
              </a:rPr>
              <a:t>D</a:t>
            </a:r>
            <a:r>
              <a:rPr lang="sk-SK" sz="1800" dirty="0" err="1">
                <a:latin typeface="Century Gothic" panose="020B0502020202020204" pitchFamily="34" charset="0"/>
              </a:rPr>
              <a:t>igital</a:t>
            </a:r>
            <a:r>
              <a:rPr lang="sk-SK" sz="1800" dirty="0">
                <a:latin typeface="Century Gothic" panose="020B0502020202020204" pitchFamily="34" charset="0"/>
              </a:rPr>
              <a:t> </a:t>
            </a:r>
            <a:r>
              <a:rPr lang="sk-SK" sz="1800" b="1" dirty="0" smtClean="0">
                <a:latin typeface="Century Gothic" panose="020B0502020202020204" pitchFamily="34" charset="0"/>
              </a:rPr>
              <a:t>V</a:t>
            </a:r>
            <a:r>
              <a:rPr lang="sk-SK" sz="1800" dirty="0" smtClean="0">
                <a:latin typeface="Century Gothic" panose="020B0502020202020204" pitchFamily="34" charset="0"/>
              </a:rPr>
              <a:t>ideo(</a:t>
            </a:r>
            <a:r>
              <a:rPr lang="sk-SK" sz="1800" dirty="0" err="1" smtClean="0">
                <a:latin typeface="Century Gothic" panose="020B0502020202020204" pitchFamily="34" charset="0"/>
              </a:rPr>
              <a:t>Versatile</a:t>
            </a:r>
            <a:r>
              <a:rPr lang="sk-SK" sz="1800" dirty="0">
                <a:latin typeface="Century Gothic" panose="020B0502020202020204" pitchFamily="34" charset="0"/>
              </a:rPr>
              <a:t>)</a:t>
            </a:r>
            <a:r>
              <a:rPr lang="sk-SK" sz="1800" dirty="0" smtClean="0">
                <a:latin typeface="Century Gothic" panose="020B0502020202020204" pitchFamily="34" charset="0"/>
              </a:rPr>
              <a:t> </a:t>
            </a:r>
            <a:r>
              <a:rPr lang="sk-SK" sz="1800" b="1" dirty="0" err="1" smtClean="0">
                <a:latin typeface="Century Gothic" panose="020B0502020202020204" pitchFamily="34" charset="0"/>
              </a:rPr>
              <a:t>D</a:t>
            </a:r>
            <a:r>
              <a:rPr lang="sk-SK" sz="1800" dirty="0" err="1" smtClean="0">
                <a:latin typeface="Century Gothic" panose="020B0502020202020204" pitchFamily="34" charset="0"/>
              </a:rPr>
              <a:t>isc</a:t>
            </a:r>
            <a:endParaRPr lang="sk-SK" sz="1800" dirty="0" smtClean="0">
              <a:latin typeface="Century Gothic" panose="020B0502020202020204" pitchFamily="34" charset="0"/>
            </a:endParaRPr>
          </a:p>
          <a:p>
            <a:r>
              <a:rPr lang="sk-SK" sz="1800" dirty="0" smtClean="0">
                <a:latin typeface="Century Gothic" panose="020B0502020202020204" pitchFamily="34" charset="0"/>
              </a:rPr>
              <a:t>27x väčšia pamäť ako CD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Väčšia rýchlosť ako u CD</a:t>
            </a:r>
          </a:p>
          <a:p>
            <a:r>
              <a:rPr lang="sk-SK" sz="1800" dirty="0">
                <a:latin typeface="Century Gothic" panose="020B0502020202020204" pitchFamily="34" charset="0"/>
              </a:rPr>
              <a:t>Základná rýchlosť zápisu je </a:t>
            </a:r>
            <a:r>
              <a:rPr lang="sk-SK" sz="1800" dirty="0" smtClean="0">
                <a:latin typeface="Century Gothic" panose="020B0502020202020204" pitchFamily="34" charset="0"/>
              </a:rPr>
              <a:t>1350 </a:t>
            </a:r>
            <a:r>
              <a:rPr lang="sk-SK" sz="1800" dirty="0" err="1" smtClean="0">
                <a:latin typeface="Century Gothic" panose="020B0502020202020204" pitchFamily="34" charset="0"/>
              </a:rPr>
              <a:t>kB</a:t>
            </a:r>
            <a:r>
              <a:rPr lang="sk-SK" sz="1800" dirty="0" smtClean="0">
                <a:latin typeface="Century Gothic" panose="020B0502020202020204" pitchFamily="34" charset="0"/>
              </a:rPr>
              <a:t>/s</a:t>
            </a:r>
            <a:r>
              <a:rPr lang="sk-SK" sz="1800" dirty="0"/>
              <a:t/>
            </a:r>
            <a:br>
              <a:rPr lang="sk-SK" sz="1800" dirty="0"/>
            </a:br>
            <a:r>
              <a:rPr lang="sk-SK" sz="1800" dirty="0" smtClean="0">
                <a:latin typeface="Century Gothic" panose="020B0502020202020204" pitchFamily="34" charset="0"/>
              </a:rPr>
              <a:t>Tvorený 2 </a:t>
            </a:r>
            <a:r>
              <a:rPr lang="sk-SK" sz="1800" dirty="0">
                <a:latin typeface="Century Gothic" panose="020B0502020202020204" pitchFamily="34" charset="0"/>
              </a:rPr>
              <a:t>doskami o hrúbke 0,6 mm; </a:t>
            </a:r>
            <a:r>
              <a:rPr lang="sk-SK" sz="1800" dirty="0" smtClean="0">
                <a:latin typeface="Century Gothic" panose="020B0502020202020204" pitchFamily="34" charset="0"/>
              </a:rPr>
              <a:t>obidve </a:t>
            </a:r>
            <a:r>
              <a:rPr lang="sk-SK" sz="1800" dirty="0">
                <a:latin typeface="Century Gothic" panose="020B0502020202020204" pitchFamily="34" charset="0"/>
              </a:rPr>
              <a:t>dosky môžu niesť údaje z dvoch strán; na každú stranu je možné zaznamenať údaje v dvoch </a:t>
            </a:r>
            <a:r>
              <a:rPr lang="sk-SK" sz="1800" dirty="0" smtClean="0">
                <a:latin typeface="Century Gothic" panose="020B0502020202020204" pitchFamily="34" charset="0"/>
              </a:rPr>
              <a:t>vrstvách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Na </a:t>
            </a:r>
            <a:r>
              <a:rPr lang="sk-SK" sz="1800" dirty="0">
                <a:latin typeface="Century Gothic" panose="020B0502020202020204" pitchFamily="34" charset="0"/>
              </a:rPr>
              <a:t>diskoch </a:t>
            </a:r>
            <a:r>
              <a:rPr lang="sk-SK" sz="1800" dirty="0" smtClean="0">
                <a:latin typeface="Century Gothic" panose="020B0502020202020204" pitchFamily="34" charset="0"/>
              </a:rPr>
              <a:t>býva označenie DVD-5, DVD-9, DVD-10, </a:t>
            </a:r>
            <a:r>
              <a:rPr lang="sk-SK" sz="1800" dirty="0">
                <a:latin typeface="Century Gothic" panose="020B0502020202020204" pitchFamily="34" charset="0"/>
              </a:rPr>
              <a:t>DVD-14 alebo DVD-18 </a:t>
            </a:r>
            <a:r>
              <a:rPr lang="sk-SK" sz="1800" dirty="0" smtClean="0">
                <a:latin typeface="Century Gothic" panose="020B0502020202020204" pitchFamily="34" charset="0"/>
              </a:rPr>
              <a:t> -  označenie </a:t>
            </a:r>
            <a:r>
              <a:rPr lang="sk-SK" sz="1800" dirty="0">
                <a:latin typeface="Century Gothic" panose="020B0502020202020204" pitchFamily="34" charset="0"/>
              </a:rPr>
              <a:t>podľa vrstiev a strán, súčtom ktorých získate výslednú kapacitu </a:t>
            </a:r>
            <a:r>
              <a:rPr lang="sk-SK" sz="1800" dirty="0" smtClean="0">
                <a:latin typeface="Century Gothic" panose="020B0502020202020204" pitchFamily="34" charset="0"/>
              </a:rPr>
              <a:t>média</a:t>
            </a:r>
          </a:p>
          <a:p>
            <a:endParaRPr lang="sk-SK" sz="1800" dirty="0" smtClean="0">
              <a:latin typeface="Century Gothic" panose="020B0502020202020204" pitchFamily="34" charset="0"/>
            </a:endParaRPr>
          </a:p>
          <a:p>
            <a:endParaRPr lang="sk-SK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07646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ĎAKUJEME ZA POZORNOSŤ!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60837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PAMÄŤ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770651"/>
            <a:ext cx="8153400" cy="4495800"/>
          </a:xfrm>
        </p:spPr>
        <p:txBody>
          <a:bodyPr/>
          <a:lstStyle/>
          <a:p>
            <a:r>
              <a:rPr lang="sk-SK" dirty="0"/>
              <a:t>Všetky zariadenia, ktoré umožňujú zápis informácie,  jej uchovanie a následný výber </a:t>
            </a:r>
            <a:endParaRPr lang="sk-SK" dirty="0" smtClean="0"/>
          </a:p>
          <a:p>
            <a:r>
              <a:rPr lang="sk-SK" dirty="0"/>
              <a:t>Veľkosť pamäte je daná jej kapacitou, </a:t>
            </a:r>
            <a:r>
              <a:rPr lang="sk-SK" dirty="0" smtClean="0"/>
              <a:t>t.j. množstvom </a:t>
            </a:r>
            <a:r>
              <a:rPr lang="sk-SK" dirty="0"/>
              <a:t>informácií, ktoré možno do pamäte </a:t>
            </a:r>
            <a:r>
              <a:rPr lang="sk-SK" dirty="0" smtClean="0"/>
              <a:t>uložiť, jednotkou </a:t>
            </a:r>
            <a:r>
              <a:rPr lang="sk-SK" dirty="0"/>
              <a:t>kapacity pamäte je 1 </a:t>
            </a:r>
            <a:r>
              <a:rPr lang="sk-SK" dirty="0" smtClean="0"/>
              <a:t>bit</a:t>
            </a:r>
          </a:p>
          <a:p>
            <a:r>
              <a:rPr lang="sk-SK" dirty="0" smtClean="0"/>
              <a:t>Ďalším </a:t>
            </a:r>
            <a:r>
              <a:rPr lang="sk-SK" dirty="0"/>
              <a:t>parametrom pamätí je ich </a:t>
            </a:r>
            <a:r>
              <a:rPr lang="sk-SK" b="1" dirty="0"/>
              <a:t>prístupová doba</a:t>
            </a:r>
            <a:r>
              <a:rPr lang="sk-SK" dirty="0"/>
              <a:t>, t. j. čas, za ktorý sa údaj z pamäte prečíta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998906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153400" cy="990600"/>
          </a:xfrm>
        </p:spPr>
        <p:txBody>
          <a:bodyPr/>
          <a:lstStyle/>
          <a:p>
            <a:pPr algn="ctr"/>
            <a:endParaRPr lang="sk-SK" dirty="0">
              <a:latin typeface="Century Gothic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5040560"/>
          </a:xfrm>
        </p:spPr>
        <p:txBody>
          <a:bodyPr>
            <a:normAutofit/>
          </a:bodyPr>
          <a:lstStyle/>
          <a:p>
            <a:r>
              <a:rPr lang="sk-SK" sz="2600" dirty="0" smtClean="0"/>
              <a:t>A) Základné rozdelenie:</a:t>
            </a:r>
          </a:p>
          <a:p>
            <a:pPr lvl="1"/>
            <a:r>
              <a:rPr lang="sk-SK" sz="2000" u="sng" dirty="0"/>
              <a:t>Vnútorná (operačná)</a:t>
            </a:r>
          </a:p>
          <a:p>
            <a:pPr lvl="1"/>
            <a:r>
              <a:rPr lang="sk-SK" sz="2000" u="sng" dirty="0" smtClean="0"/>
              <a:t>Vonkajšia </a:t>
            </a:r>
            <a:r>
              <a:rPr lang="sk-SK" sz="2000" u="sng" dirty="0"/>
              <a:t>(užívateľská)</a:t>
            </a:r>
          </a:p>
          <a:p>
            <a:r>
              <a:rPr lang="sk-SK" sz="2600" dirty="0" smtClean="0"/>
              <a:t>B) Podľa energetickej závislosti:</a:t>
            </a:r>
          </a:p>
          <a:p>
            <a:pPr lvl="1"/>
            <a:r>
              <a:rPr lang="sk-SK" sz="2000" dirty="0"/>
              <a:t>Energeticky závislé pamäte si uchovávajú informácie iba pokiaľ sú pod </a:t>
            </a:r>
            <a:r>
              <a:rPr lang="sk-SK" sz="2000" dirty="0" smtClean="0"/>
              <a:t>napätím</a:t>
            </a:r>
            <a:endParaRPr lang="sk-SK" sz="2000" dirty="0"/>
          </a:p>
          <a:p>
            <a:pPr lvl="1"/>
            <a:r>
              <a:rPr lang="sk-SK" sz="2000" dirty="0" smtClean="0"/>
              <a:t>Energeticky </a:t>
            </a:r>
            <a:r>
              <a:rPr lang="sk-SK" sz="2000" dirty="0"/>
              <a:t>nezávislé pamäte si uchovajú informácie aj po vypnutí </a:t>
            </a:r>
            <a:r>
              <a:rPr lang="sk-SK" sz="2000" dirty="0" smtClean="0"/>
              <a:t>počítača</a:t>
            </a:r>
          </a:p>
          <a:p>
            <a:r>
              <a:rPr lang="sk-SK" sz="2600" dirty="0" smtClean="0"/>
              <a:t>C) Z technologického hľadiska</a:t>
            </a:r>
            <a:r>
              <a:rPr lang="sk-SK" dirty="0" smtClean="0"/>
              <a:t>:</a:t>
            </a:r>
          </a:p>
          <a:p>
            <a:pPr lvl="1"/>
            <a:r>
              <a:rPr lang="sk-SK" sz="2000" dirty="0"/>
              <a:t>P</a:t>
            </a:r>
            <a:r>
              <a:rPr lang="sk-SK" sz="2000" dirty="0" smtClean="0"/>
              <a:t>amäte </a:t>
            </a:r>
            <a:r>
              <a:rPr lang="sk-SK" sz="2000" dirty="0"/>
              <a:t>s možnosťou čítania i zápisu údajov </a:t>
            </a:r>
            <a:r>
              <a:rPr lang="sk-SK" sz="2000" dirty="0" smtClean="0"/>
              <a:t>RAM</a:t>
            </a:r>
            <a:endParaRPr lang="sk-SK" sz="2000" dirty="0"/>
          </a:p>
          <a:p>
            <a:pPr lvl="1"/>
            <a:r>
              <a:rPr lang="sk-SK" sz="2000" dirty="0" smtClean="0"/>
              <a:t>Pamäte </a:t>
            </a:r>
            <a:r>
              <a:rPr lang="sk-SK" sz="2000" dirty="0"/>
              <a:t>s možnosťou len čítania </a:t>
            </a:r>
            <a:r>
              <a:rPr lang="sk-SK" sz="2000" dirty="0" smtClean="0"/>
              <a:t>ROM</a:t>
            </a:r>
            <a:endParaRPr lang="sk-SK" sz="2000" dirty="0" smtClean="0"/>
          </a:p>
          <a:p>
            <a:pPr lvl="2"/>
            <a:endParaRPr lang="sk-SK" dirty="0" smtClean="0"/>
          </a:p>
          <a:p>
            <a:pPr lvl="2">
              <a:buNone/>
            </a:pPr>
            <a:endParaRPr lang="sk-SK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153400" cy="990600"/>
          </a:xfrm>
        </p:spPr>
        <p:txBody>
          <a:bodyPr/>
          <a:lstStyle/>
          <a:p>
            <a:pPr algn="ctr"/>
            <a:r>
              <a:rPr lang="sk-SK" dirty="0" smtClean="0"/>
              <a:t>Osobné počítače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4958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Century Gothic" panose="020B0502020202020204" pitchFamily="34" charset="0"/>
              </a:rPr>
              <a:t>ROM</a:t>
            </a:r>
          </a:p>
          <a:p>
            <a:pPr lvl="1"/>
            <a:r>
              <a:rPr lang="sk-SK" b="1" dirty="0" smtClean="0">
                <a:latin typeface="Century Gothic" panose="020B0502020202020204" pitchFamily="34" charset="0"/>
              </a:rPr>
              <a:t>Permanentná pamäť ROM</a:t>
            </a:r>
            <a:r>
              <a:rPr lang="sk-SK" dirty="0" smtClean="0">
                <a:latin typeface="Century Gothic" panose="020B0502020202020204" pitchFamily="34" charset="0"/>
              </a:rPr>
              <a:t>	</a:t>
            </a:r>
          </a:p>
          <a:p>
            <a:pPr lvl="1"/>
            <a:r>
              <a:rPr lang="sk-SK" b="1" dirty="0" smtClean="0">
                <a:latin typeface="Century Gothic" panose="020B0502020202020204" pitchFamily="34" charset="0"/>
              </a:rPr>
              <a:t>Programovateľná permanentná pamäť PROM</a:t>
            </a:r>
            <a:endParaRPr lang="sk-SK" dirty="0" smtClean="0">
              <a:latin typeface="Century Gothic" panose="020B0502020202020204" pitchFamily="34" charset="0"/>
            </a:endParaRPr>
          </a:p>
          <a:p>
            <a:pPr lvl="1"/>
            <a:r>
              <a:rPr lang="sk-SK" b="1" dirty="0" err="1" smtClean="0">
                <a:latin typeface="Century Gothic" panose="020B0502020202020204" pitchFamily="34" charset="0"/>
              </a:rPr>
              <a:t>Vymazateľná</a:t>
            </a:r>
            <a:r>
              <a:rPr lang="sk-SK" b="1" dirty="0" smtClean="0">
                <a:latin typeface="Century Gothic" panose="020B0502020202020204" pitchFamily="34" charset="0"/>
              </a:rPr>
              <a:t> pamäť PROM alebo </a:t>
            </a:r>
            <a:r>
              <a:rPr lang="sk-SK" b="1" dirty="0" smtClean="0">
                <a:latin typeface="Century Gothic" panose="020B0502020202020204" pitchFamily="34" charset="0"/>
              </a:rPr>
              <a:t>EPROM</a:t>
            </a:r>
            <a:endParaRPr lang="sk-SK" dirty="0" smtClean="0">
              <a:latin typeface="Century Gothic" panose="020B0502020202020204" pitchFamily="34" charset="0"/>
            </a:endParaRPr>
          </a:p>
          <a:p>
            <a:r>
              <a:rPr lang="sk-SK" dirty="0" smtClean="0">
                <a:latin typeface="Century Gothic" panose="020B0502020202020204" pitchFamily="34" charset="0"/>
              </a:rPr>
              <a:t>RAM</a:t>
            </a:r>
          </a:p>
          <a:p>
            <a:pPr lvl="2"/>
            <a:r>
              <a:rPr lang="sk-SK" dirty="0" smtClean="0">
                <a:latin typeface="Century Gothic" panose="020B0502020202020204" pitchFamily="34" charset="0"/>
              </a:rPr>
              <a:t>+</a:t>
            </a:r>
            <a:r>
              <a:rPr lang="sk-SK" b="1" dirty="0" smtClean="0">
                <a:latin typeface="Century Gothic" panose="020B0502020202020204" pitchFamily="34" charset="0"/>
              </a:rPr>
              <a:t> virtuálny </a:t>
            </a:r>
            <a:r>
              <a:rPr lang="sk-SK" b="1" dirty="0" smtClean="0">
                <a:latin typeface="Century Gothic" panose="020B0502020202020204" pitchFamily="34" charset="0"/>
              </a:rPr>
              <a:t>disk</a:t>
            </a:r>
            <a:endParaRPr lang="sk-SK" b="1" dirty="0" smtClean="0">
              <a:latin typeface="Century Gothic" panose="020B0502020202020204" pitchFamily="34" charset="0"/>
            </a:endParaRPr>
          </a:p>
          <a:p>
            <a:r>
              <a:rPr lang="sk-SK" dirty="0" smtClean="0">
                <a:latin typeface="Century Gothic" panose="020B0502020202020204" pitchFamily="34" charset="0"/>
              </a:rPr>
              <a:t>ZÁPISNÍKOVÉ </a:t>
            </a:r>
            <a:r>
              <a:rPr lang="sk-SK" dirty="0" smtClean="0">
                <a:latin typeface="Century Gothic" panose="020B0502020202020204" pitchFamily="34" charset="0"/>
              </a:rPr>
              <a:t>PAMATE</a:t>
            </a:r>
            <a:endParaRPr lang="sk-SK" dirty="0" smtClean="0">
              <a:latin typeface="Century Gothic" panose="020B0502020202020204" pitchFamily="34" charset="0"/>
            </a:endParaRPr>
          </a:p>
          <a:p>
            <a:r>
              <a:rPr lang="sk-SK" dirty="0" smtClean="0">
                <a:latin typeface="Century Gothic" panose="020B0502020202020204" pitchFamily="34" charset="0"/>
              </a:rPr>
              <a:t>VYROVNÁVACIA </a:t>
            </a:r>
            <a:r>
              <a:rPr lang="sk-SK" dirty="0" smtClean="0">
                <a:latin typeface="Century Gothic" panose="020B0502020202020204" pitchFamily="34" charset="0"/>
              </a:rPr>
              <a:t>PAMAŤ (</a:t>
            </a:r>
            <a:r>
              <a:rPr lang="sk-SK" dirty="0" err="1" smtClean="0">
                <a:latin typeface="Century Gothic" panose="020B0502020202020204" pitchFamily="34" charset="0"/>
              </a:rPr>
              <a:t>cache</a:t>
            </a:r>
            <a:r>
              <a:rPr lang="sk-SK" dirty="0" smtClean="0">
                <a:latin typeface="Century Gothic" panose="020B0502020202020204" pitchFamily="34" charset="0"/>
              </a:rPr>
              <a:t>)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CMOS</a:t>
            </a:r>
            <a:endParaRPr lang="sk-SK" dirty="0" smtClean="0">
              <a:latin typeface="Century Gothic" panose="020B0502020202020204" pitchFamily="34" charset="0"/>
            </a:endParaRPr>
          </a:p>
          <a:p>
            <a:pPr lvl="1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 lvl="1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 lvl="2"/>
            <a:endParaRPr lang="sk-SK" b="1" dirty="0" smtClean="0">
              <a:latin typeface="Century Gothic" panose="020B0502020202020204" pitchFamily="34" charset="0"/>
            </a:endParaRPr>
          </a:p>
          <a:p>
            <a:pPr lvl="2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 lvl="1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 lvl="1">
              <a:buNone/>
            </a:pPr>
            <a:endParaRPr lang="sk-SK" dirty="0">
              <a:latin typeface="Century Gothic" panose="020B0502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83568" y="692695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latin typeface="Century Gothic" panose="020B0502020202020204" pitchFamily="34" charset="0"/>
              </a:rPr>
              <a:t>Vo všetkých polovodičových pamätiach, konštruovaných ako RAM, ROM, PROM alebo EPROM je zabezpečený priamy prístup k údajom.</a:t>
            </a:r>
            <a:endParaRPr lang="sk-SK" sz="1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2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100574"/>
            <a:ext cx="3610302" cy="273172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ROM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err="1" smtClean="0">
                <a:latin typeface="Century Gothic" panose="020B0502020202020204" pitchFamily="34" charset="0"/>
              </a:rPr>
              <a:t>R</a:t>
            </a:r>
            <a:r>
              <a:rPr lang="sk-SK" dirty="0" err="1" smtClean="0">
                <a:latin typeface="Century Gothic" panose="020B0502020202020204" pitchFamily="34" charset="0"/>
              </a:rPr>
              <a:t>ead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b="1" dirty="0" err="1" smtClean="0">
                <a:latin typeface="Century Gothic" panose="020B0502020202020204" pitchFamily="34" charset="0"/>
              </a:rPr>
              <a:t>O</a:t>
            </a:r>
            <a:r>
              <a:rPr lang="sk-SK" dirty="0" err="1" smtClean="0">
                <a:latin typeface="Century Gothic" panose="020B0502020202020204" pitchFamily="34" charset="0"/>
              </a:rPr>
              <a:t>nly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b="1" dirty="0" err="1" smtClean="0">
                <a:latin typeface="Century Gothic" panose="020B0502020202020204" pitchFamily="34" charset="0"/>
              </a:rPr>
              <a:t>M</a:t>
            </a:r>
            <a:r>
              <a:rPr lang="sk-SK" dirty="0" err="1" smtClean="0">
                <a:latin typeface="Century Gothic" panose="020B0502020202020204" pitchFamily="34" charset="0"/>
              </a:rPr>
              <a:t>emory</a:t>
            </a:r>
            <a:endParaRPr lang="sk-SK" dirty="0" smtClean="0">
              <a:latin typeface="Century Gothic" panose="020B0502020202020204" pitchFamily="34" charset="0"/>
            </a:endParaRPr>
          </a:p>
          <a:p>
            <a:r>
              <a:rPr lang="sk-SK" dirty="0" smtClean="0">
                <a:latin typeface="Century Gothic" panose="020B0502020202020204" pitchFamily="34" charset="0"/>
              </a:rPr>
              <a:t>Z tohto typu sa dá len čítať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Energeticky nezávislé</a:t>
            </a:r>
          </a:p>
          <a:p>
            <a:r>
              <a:rPr lang="sk-SK" dirty="0">
                <a:latin typeface="Century Gothic" panose="020B0502020202020204" pitchFamily="34" charset="0"/>
              </a:rPr>
              <a:t>Nachádza sa tu základný program operačného systému </a:t>
            </a:r>
            <a:r>
              <a:rPr lang="sk-SK" dirty="0" smtClean="0">
                <a:latin typeface="Century Gothic" panose="020B0502020202020204" pitchFamily="34" charset="0"/>
              </a:rPr>
              <a:t>BIOS –</a:t>
            </a:r>
            <a:r>
              <a:rPr lang="sk-SK" dirty="0" err="1" smtClean="0">
                <a:latin typeface="Century Gothic" panose="020B0502020202020204" pitchFamily="34" charset="0"/>
              </a:rPr>
              <a:t>Basic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dirty="0" err="1">
                <a:latin typeface="Century Gothic" panose="020B0502020202020204" pitchFamily="34" charset="0"/>
              </a:rPr>
              <a:t>Input</a:t>
            </a:r>
            <a:r>
              <a:rPr lang="sk-SK" dirty="0">
                <a:latin typeface="Century Gothic" panose="020B0502020202020204" pitchFamily="34" charset="0"/>
              </a:rPr>
              <a:t> </a:t>
            </a:r>
            <a:r>
              <a:rPr lang="sk-SK" dirty="0" err="1">
                <a:latin typeface="Century Gothic" panose="020B0502020202020204" pitchFamily="34" charset="0"/>
              </a:rPr>
              <a:t>Output</a:t>
            </a:r>
            <a:r>
              <a:rPr lang="sk-SK" dirty="0">
                <a:latin typeface="Century Gothic" panose="020B0502020202020204" pitchFamily="34" charset="0"/>
              </a:rPr>
              <a:t> </a:t>
            </a:r>
            <a:r>
              <a:rPr lang="sk-SK" dirty="0" err="1" smtClean="0">
                <a:latin typeface="Century Gothic" panose="020B0502020202020204" pitchFamily="34" charset="0"/>
              </a:rPr>
              <a:t>system</a:t>
            </a:r>
            <a:r>
              <a:rPr lang="sk-SK" dirty="0">
                <a:latin typeface="Century Gothic" panose="020B0502020202020204" pitchFamily="34" charset="0"/>
              </a:rPr>
              <a:t> </a:t>
            </a:r>
            <a:r>
              <a:rPr lang="sk-SK" dirty="0" smtClean="0">
                <a:latin typeface="Century Gothic" panose="020B0502020202020204" pitchFamily="34" charset="0"/>
              </a:rPr>
              <a:t>- umožňuje </a:t>
            </a:r>
            <a:r>
              <a:rPr lang="sk-SK" dirty="0">
                <a:latin typeface="Century Gothic" panose="020B0502020202020204" pitchFamily="34" charset="0"/>
              </a:rPr>
              <a:t>riadenie toku údajov medzi HW a operačným systémom. </a:t>
            </a:r>
            <a:endParaRPr lang="sk-SK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RAM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err="1" smtClean="0">
                <a:latin typeface="Century Gothic" panose="020B0502020202020204" pitchFamily="34" charset="0"/>
              </a:rPr>
              <a:t>R</a:t>
            </a:r>
            <a:r>
              <a:rPr lang="sk-SK" dirty="0" err="1" smtClean="0">
                <a:latin typeface="Century Gothic" panose="020B0502020202020204" pitchFamily="34" charset="0"/>
              </a:rPr>
              <a:t>andom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b="1" dirty="0" err="1" smtClean="0">
                <a:latin typeface="Century Gothic" panose="020B0502020202020204" pitchFamily="34" charset="0"/>
              </a:rPr>
              <a:t>A</a:t>
            </a:r>
            <a:r>
              <a:rPr lang="sk-SK" dirty="0" err="1" smtClean="0">
                <a:latin typeface="Century Gothic" panose="020B0502020202020204" pitchFamily="34" charset="0"/>
              </a:rPr>
              <a:t>cces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b="1" dirty="0" err="1" smtClean="0">
                <a:latin typeface="Century Gothic" panose="020B0502020202020204" pitchFamily="34" charset="0"/>
              </a:rPr>
              <a:t>M</a:t>
            </a:r>
            <a:r>
              <a:rPr lang="sk-SK" dirty="0" err="1" smtClean="0">
                <a:latin typeface="Century Gothic" panose="020B0502020202020204" pitchFamily="34" charset="0"/>
              </a:rPr>
              <a:t>emory</a:t>
            </a:r>
            <a:endParaRPr lang="sk-SK" dirty="0" smtClean="0">
              <a:latin typeface="Century Gothic" panose="020B0502020202020204" pitchFamily="34" charset="0"/>
            </a:endParaRPr>
          </a:p>
          <a:p>
            <a:r>
              <a:rPr lang="sk-SK" dirty="0" smtClean="0">
                <a:latin typeface="Century Gothic" panose="020B0502020202020204" pitchFamily="34" charset="0"/>
              </a:rPr>
              <a:t>Rýchla pamäť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Prúdovo závislá – po vypnutí sa obsah </a:t>
            </a:r>
            <a:r>
              <a:rPr lang="sk-SK" b="1" dirty="0" smtClean="0">
                <a:latin typeface="Century Gothic" panose="020B0502020202020204" pitchFamily="34" charset="0"/>
              </a:rPr>
              <a:t>vymaže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Slúži na ukladanie a načítavanie dát, ktoré počítač často používa</a:t>
            </a:r>
            <a:endParaRPr lang="sk-SK" dirty="0">
              <a:latin typeface="Century Gothic" panose="020B0502020202020204" pitchFamily="34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933056"/>
            <a:ext cx="3960440" cy="264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03781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VONKAJŠIE </a:t>
            </a:r>
            <a:r>
              <a:rPr lang="sk-SK" dirty="0" smtClean="0">
                <a:latin typeface="Century Gothic" pitchFamily="34" charset="0"/>
              </a:rPr>
              <a:t>PAMÄTE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>
                <a:latin typeface="Century Gothic" panose="020B0502020202020204" pitchFamily="34" charset="0"/>
              </a:rPr>
              <a:t>Rozdelenie pamäťových </a:t>
            </a:r>
            <a:r>
              <a:rPr lang="sk-SK" dirty="0" smtClean="0">
                <a:latin typeface="Century Gothic" panose="020B0502020202020204" pitchFamily="34" charset="0"/>
              </a:rPr>
              <a:t>médií</a:t>
            </a:r>
          </a:p>
          <a:p>
            <a:pPr lvl="1"/>
            <a:r>
              <a:rPr lang="sk-SK" dirty="0" err="1" smtClean="0">
                <a:latin typeface="Century Gothic" panose="020B0502020202020204" pitchFamily="34" charset="0"/>
              </a:rPr>
              <a:t>Magneticé</a:t>
            </a:r>
            <a:endParaRPr lang="sk-SK" dirty="0" smtClean="0">
              <a:latin typeface="Century Gothic" panose="020B0502020202020204" pitchFamily="34" charset="0"/>
            </a:endParaRPr>
          </a:p>
          <a:p>
            <a:pPr lvl="1"/>
            <a:r>
              <a:rPr lang="sk-SK" dirty="0" err="1" smtClean="0">
                <a:latin typeface="Century Gothic" panose="020B0502020202020204" pitchFamily="34" charset="0"/>
              </a:rPr>
              <a:t>Megnetooptické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</a:p>
          <a:p>
            <a:pPr lvl="1"/>
            <a:r>
              <a:rPr lang="sk-SK" dirty="0" smtClean="0">
                <a:latin typeface="Century Gothic" panose="020B0502020202020204" pitchFamily="34" charset="0"/>
              </a:rPr>
              <a:t>Optické 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Pevný disk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CD</a:t>
            </a:r>
          </a:p>
          <a:p>
            <a:r>
              <a:rPr lang="sk-SK" dirty="0" smtClean="0">
                <a:latin typeface="Century Gothic" panose="020B0502020202020204" pitchFamily="34" charset="0"/>
              </a:rPr>
              <a:t>DVD</a:t>
            </a:r>
          </a:p>
          <a:p>
            <a:endParaRPr lang="sk-SK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20620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75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PEVNÝ DISK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sk-SK" sz="1800" dirty="0" smtClean="0">
                <a:latin typeface="Century Gothic" panose="020B0502020202020204" pitchFamily="34" charset="0"/>
              </a:rPr>
              <a:t>Súčasť každého PC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Médium </a:t>
            </a:r>
            <a:r>
              <a:rPr lang="sk-SK" sz="1800" dirty="0">
                <a:latin typeface="Century Gothic" panose="020B0502020202020204" pitchFamily="34" charset="0"/>
              </a:rPr>
              <a:t>na uchovanie dát s vysokou kapacitou </a:t>
            </a:r>
            <a:r>
              <a:rPr lang="sk-SK" sz="1800" dirty="0" smtClean="0">
                <a:latin typeface="Century Gothic" panose="020B0502020202020204" pitchFamily="34" charset="0"/>
              </a:rPr>
              <a:t>(stovky </a:t>
            </a:r>
            <a:r>
              <a:rPr lang="sk-SK" sz="1800" dirty="0">
                <a:latin typeface="Century Gothic" panose="020B0502020202020204" pitchFamily="34" charset="0"/>
              </a:rPr>
              <a:t>GB</a:t>
            </a:r>
            <a:r>
              <a:rPr lang="sk-SK" sz="1800" dirty="0" smtClean="0">
                <a:latin typeface="Century Gothic" panose="020B0502020202020204" pitchFamily="34" charset="0"/>
              </a:rPr>
              <a:t>)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Pevne </a:t>
            </a:r>
            <a:r>
              <a:rPr lang="sk-SK" sz="1800" dirty="0">
                <a:latin typeface="Century Gothic" panose="020B0502020202020204" pitchFamily="34" charset="0"/>
              </a:rPr>
              <a:t>uzavretá neprenosná </a:t>
            </a:r>
            <a:r>
              <a:rPr lang="sk-SK" sz="1800" dirty="0" smtClean="0">
                <a:latin typeface="Century Gothic" panose="020B0502020202020204" pitchFamily="34" charset="0"/>
              </a:rPr>
              <a:t>jednotka, vo </a:t>
            </a:r>
            <a:r>
              <a:rPr lang="sk-SK" sz="1800" dirty="0">
                <a:latin typeface="Century Gothic" panose="020B0502020202020204" pitchFamily="34" charset="0"/>
              </a:rPr>
              <a:t>vnútri sa nachádza niekoľko nad sebou rotujúcich </a:t>
            </a:r>
            <a:r>
              <a:rPr lang="sk-SK" sz="1800" dirty="0" smtClean="0">
                <a:latin typeface="Century Gothic" panose="020B0502020202020204" pitchFamily="34" charset="0"/>
              </a:rPr>
              <a:t>kotúčov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Uchováva </a:t>
            </a:r>
            <a:r>
              <a:rPr lang="sk-SK" sz="1800" dirty="0">
                <a:latin typeface="Century Gothic" panose="020B0502020202020204" pitchFamily="34" charset="0"/>
              </a:rPr>
              <a:t>informácie aj po vypnutí </a:t>
            </a:r>
            <a:r>
              <a:rPr lang="sk-SK" sz="1800" dirty="0" smtClean="0">
                <a:latin typeface="Century Gothic" panose="020B0502020202020204" pitchFamily="34" charset="0"/>
              </a:rPr>
              <a:t>PC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V okolí diskov – tenká vzduchová vrstva, na ktorej sa pohybujú hlavy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Stopa - všetky kotúče z ktorých sa skladá pevný disk, sú rozdelené do sústredných kružníc </a:t>
            </a:r>
          </a:p>
          <a:p>
            <a:r>
              <a:rPr lang="sk-SK" sz="1800" dirty="0" smtClean="0">
                <a:latin typeface="Century Gothic" panose="020B0502020202020204" pitchFamily="34" charset="0"/>
              </a:rPr>
              <a:t>Cylinder  - </a:t>
            </a:r>
            <a:r>
              <a:rPr lang="sk-SK" sz="1800" dirty="0">
                <a:latin typeface="Century Gothic" panose="020B0502020202020204" pitchFamily="34" charset="0"/>
              </a:rPr>
              <a:t>množina všetkých stôp s rovnakým číslom na všetkých diskoch </a:t>
            </a:r>
            <a:endParaRPr lang="sk-SK" sz="1800" dirty="0" smtClean="0">
              <a:latin typeface="Century Gothic" panose="020B0502020202020204" pitchFamily="34" charset="0"/>
            </a:endParaRPr>
          </a:p>
          <a:p>
            <a:r>
              <a:rPr lang="sk-SK" sz="1800" dirty="0" smtClean="0">
                <a:latin typeface="Century Gothic" panose="020B0502020202020204" pitchFamily="34" charset="0"/>
              </a:rPr>
              <a:t>Zápis </a:t>
            </a:r>
            <a:r>
              <a:rPr lang="sk-SK" sz="1800" dirty="0">
                <a:latin typeface="Century Gothic" panose="020B0502020202020204" pitchFamily="34" charset="0"/>
              </a:rPr>
              <a:t>na disk prebieha na magnetickú vrstvu, ktorá je nanesená na každom disku v troch krokoch</a:t>
            </a:r>
            <a:endParaRPr lang="sk-SK" sz="1800" dirty="0" smtClean="0">
              <a:latin typeface="Century Gothic" panose="020B0502020202020204" pitchFamily="34" charset="0"/>
            </a:endParaRPr>
          </a:p>
          <a:p>
            <a:r>
              <a:rPr lang="sk-SK" sz="1800" dirty="0" smtClean="0">
                <a:latin typeface="Century Gothic" panose="020B0502020202020204" pitchFamily="34" charset="0"/>
              </a:rPr>
              <a:t>Najskôr </a:t>
            </a:r>
            <a:r>
              <a:rPr lang="sk-SK" sz="1800" dirty="0">
                <a:latin typeface="Century Gothic" panose="020B0502020202020204" pitchFamily="34" charset="0"/>
              </a:rPr>
              <a:t>je zaplnený celý prvý cylinder, potom </a:t>
            </a:r>
            <a:r>
              <a:rPr lang="sk-SK" sz="1800" dirty="0" smtClean="0">
                <a:latin typeface="Century Gothic" panose="020B0502020202020204" pitchFamily="34" charset="0"/>
              </a:rPr>
              <a:t>druhý... – čítanie </a:t>
            </a:r>
            <a:r>
              <a:rPr lang="sk-SK" sz="1800" dirty="0" err="1" smtClean="0">
                <a:latin typeface="Century Gothic" panose="020B0502020202020204" pitchFamily="34" charset="0"/>
              </a:rPr>
              <a:t>paralenlne</a:t>
            </a:r>
            <a:endParaRPr lang="sk-SK" sz="1800" dirty="0">
              <a:latin typeface="Century Gothic" panose="020B050202020202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068960"/>
            <a:ext cx="42576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3866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25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CD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Autofit/>
          </a:bodyPr>
          <a:lstStyle/>
          <a:p>
            <a:r>
              <a:rPr lang="sk-SK" sz="1800" b="1" dirty="0" err="1" smtClean="0">
                <a:latin typeface="Century Gothic" panose="020B0502020202020204" pitchFamily="34" charset="0"/>
              </a:rPr>
              <a:t>C</a:t>
            </a:r>
            <a:r>
              <a:rPr lang="sk-SK" sz="1800" dirty="0" err="1" smtClean="0">
                <a:latin typeface="Century Gothic" panose="020B0502020202020204" pitchFamily="34" charset="0"/>
              </a:rPr>
              <a:t>ompact</a:t>
            </a:r>
            <a:r>
              <a:rPr lang="sk-SK" sz="1800" dirty="0" smtClean="0">
                <a:latin typeface="Century Gothic" panose="020B0502020202020204" pitchFamily="34" charset="0"/>
              </a:rPr>
              <a:t> </a:t>
            </a:r>
            <a:r>
              <a:rPr lang="sk-SK" sz="1800" b="1" dirty="0" smtClean="0">
                <a:latin typeface="Century Gothic" panose="020B0502020202020204" pitchFamily="34" charset="0"/>
              </a:rPr>
              <a:t>D</a:t>
            </a:r>
            <a:r>
              <a:rPr lang="sk-SK" sz="1800" dirty="0" smtClean="0">
                <a:latin typeface="Century Gothic" panose="020B0502020202020204" pitchFamily="34" charset="0"/>
              </a:rPr>
              <a:t>isk</a:t>
            </a:r>
          </a:p>
          <a:p>
            <a:r>
              <a:rPr lang="sk-SK" sz="1800" dirty="0">
                <a:latin typeface="Century Gothic" panose="020B0502020202020204" pitchFamily="34" charset="0"/>
              </a:rPr>
              <a:t>CD-ROM - lisované CD </a:t>
            </a:r>
            <a:r>
              <a:rPr lang="sk-SK" sz="1800" dirty="0" smtClean="0">
                <a:latin typeface="Century Gothic" panose="020B0502020202020204" pitchFamily="34" charset="0"/>
              </a:rPr>
              <a:t>médium</a:t>
            </a:r>
          </a:p>
          <a:p>
            <a:pPr lvl="1"/>
            <a:r>
              <a:rPr lang="sk-SK" sz="1800" dirty="0" smtClean="0">
                <a:latin typeface="Century Gothic" panose="020B0502020202020204" pitchFamily="34" charset="0"/>
              </a:rPr>
              <a:t>Iba na čítanie údajov</a:t>
            </a:r>
          </a:p>
          <a:p>
            <a:pPr lvl="1"/>
            <a:r>
              <a:rPr lang="sk-SK" sz="1800" dirty="0" smtClean="0">
                <a:latin typeface="Century Gothic" panose="020B0502020202020204" pitchFamily="34" charset="0"/>
              </a:rPr>
              <a:t>650 – 700 MB</a:t>
            </a:r>
          </a:p>
          <a:p>
            <a:pPr lvl="1"/>
            <a:r>
              <a:rPr lang="sk-SK" sz="1800" dirty="0" smtClean="0">
                <a:latin typeface="Century Gothic" panose="020B0502020202020204" pitchFamily="34" charset="0"/>
              </a:rPr>
              <a:t>Údaje </a:t>
            </a:r>
            <a:r>
              <a:rPr lang="sk-SK" sz="1800" dirty="0">
                <a:latin typeface="Century Gothic" panose="020B0502020202020204" pitchFamily="34" charset="0"/>
              </a:rPr>
              <a:t>naň sa zapisujú pri </a:t>
            </a:r>
            <a:r>
              <a:rPr lang="sk-SK" sz="1800" dirty="0" smtClean="0">
                <a:latin typeface="Century Gothic" panose="020B0502020202020204" pitchFamily="34" charset="0"/>
              </a:rPr>
              <a:t>výrobe </a:t>
            </a:r>
          </a:p>
          <a:p>
            <a:pPr lvl="1"/>
            <a:r>
              <a:rPr lang="sk-SK" sz="1800" dirty="0" smtClean="0">
                <a:latin typeface="Century Gothic" panose="020B0502020202020204" pitchFamily="34" charset="0"/>
              </a:rPr>
              <a:t>Dáta </a:t>
            </a:r>
            <a:r>
              <a:rPr lang="sk-SK" sz="1800" dirty="0">
                <a:latin typeface="Century Gothic" panose="020B0502020202020204" pitchFamily="34" charset="0"/>
              </a:rPr>
              <a:t>sú ukladané do jednej </a:t>
            </a:r>
            <a:r>
              <a:rPr lang="sk-SK" sz="1800" dirty="0" smtClean="0">
                <a:latin typeface="Century Gothic" panose="020B0502020202020204" pitchFamily="34" charset="0"/>
              </a:rPr>
              <a:t>špirály (dĺžka cca 6km), špirála </a:t>
            </a:r>
            <a:r>
              <a:rPr lang="sk-SK" sz="1800" dirty="0">
                <a:latin typeface="Century Gothic" panose="020B0502020202020204" pitchFamily="34" charset="0"/>
              </a:rPr>
              <a:t>začína pri strede a postupne sa rozvíja až k </a:t>
            </a:r>
            <a:r>
              <a:rPr lang="sk-SK" sz="1800" dirty="0" smtClean="0">
                <a:latin typeface="Century Gothic" panose="020B0502020202020204" pitchFamily="34" charset="0"/>
              </a:rPr>
              <a:t>okraju, len </a:t>
            </a:r>
            <a:r>
              <a:rPr lang="sk-SK" sz="1800" dirty="0">
                <a:latin typeface="Century Gothic" panose="020B0502020202020204" pitchFamily="34" charset="0"/>
              </a:rPr>
              <a:t>na spodnej strane disku </a:t>
            </a:r>
            <a:r>
              <a:rPr lang="sk-SK" sz="1800" dirty="0" smtClean="0">
                <a:latin typeface="Century Gothic" panose="020B0502020202020204" pitchFamily="34" charset="0"/>
              </a:rPr>
              <a:t>- </a:t>
            </a:r>
            <a:r>
              <a:rPr lang="sk-SK" sz="1800" dirty="0">
                <a:latin typeface="Century Gothic" panose="020B0502020202020204" pitchFamily="34" charset="0"/>
              </a:rPr>
              <a:t>záznam je </a:t>
            </a:r>
            <a:r>
              <a:rPr lang="sk-SK" sz="1800" dirty="0" smtClean="0">
                <a:latin typeface="Century Gothic" panose="020B0502020202020204" pitchFamily="34" charset="0"/>
              </a:rPr>
              <a:t>jednostranný</a:t>
            </a:r>
          </a:p>
          <a:p>
            <a:r>
              <a:rPr lang="sk-SK" sz="1800" dirty="0">
                <a:latin typeface="Century Gothic" panose="020B0502020202020204" pitchFamily="34" charset="0"/>
              </a:rPr>
              <a:t>CD-R, CD-RW - RW </a:t>
            </a:r>
            <a:endParaRPr lang="sk-SK" sz="1800" dirty="0" smtClean="0">
              <a:latin typeface="Century Gothic" panose="020B0502020202020204" pitchFamily="34" charset="0"/>
            </a:endParaRPr>
          </a:p>
          <a:p>
            <a:pPr lvl="1"/>
            <a:r>
              <a:rPr lang="sk-SK" sz="1800" dirty="0" smtClean="0">
                <a:latin typeface="Century Gothic" panose="020B0502020202020204" pitchFamily="34" charset="0"/>
              </a:rPr>
              <a:t>Umožňuje </a:t>
            </a:r>
            <a:r>
              <a:rPr lang="sk-SK" sz="1800" dirty="0">
                <a:latin typeface="Century Gothic" panose="020B0502020202020204" pitchFamily="34" charset="0"/>
              </a:rPr>
              <a:t>viac ako </a:t>
            </a:r>
            <a:r>
              <a:rPr lang="sk-SK" sz="1800" dirty="0" smtClean="0">
                <a:latin typeface="Century Gothic" panose="020B0502020202020204" pitchFamily="34" charset="0"/>
              </a:rPr>
              <a:t>100nás. nahrávanie </a:t>
            </a:r>
            <a:r>
              <a:rPr lang="sk-SK" sz="1800" dirty="0">
                <a:latin typeface="Century Gothic" panose="020B0502020202020204" pitchFamily="34" charset="0"/>
              </a:rPr>
              <a:t>a mazanie záznamu s nezmenenou kvalitou </a:t>
            </a:r>
            <a:r>
              <a:rPr lang="sk-SK" sz="1800" dirty="0" smtClean="0">
                <a:latin typeface="Century Gothic" panose="020B0502020202020204" pitchFamily="34" charset="0"/>
              </a:rPr>
              <a:t>dát</a:t>
            </a:r>
          </a:p>
          <a:p>
            <a:endParaRPr lang="sk-SK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4474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Vlastná 4">
      <a:dk1>
        <a:srgbClr val="0C0C0C"/>
      </a:dk1>
      <a:lt1>
        <a:sysClr val="window" lastClr="FFFFFF"/>
      </a:lt1>
      <a:dk2>
        <a:srgbClr val="262626"/>
      </a:dk2>
      <a:lt2>
        <a:srgbClr val="EBDDC3"/>
      </a:lt2>
      <a:accent1>
        <a:srgbClr val="FF0D0D"/>
      </a:accent1>
      <a:accent2>
        <a:srgbClr val="BFBFBF"/>
      </a:accent2>
      <a:accent3>
        <a:srgbClr val="FFFFFF"/>
      </a:accent3>
      <a:accent4>
        <a:srgbClr val="FF0D0D"/>
      </a:accent4>
      <a:accent5>
        <a:srgbClr val="7BA79D"/>
      </a:accent5>
      <a:accent6>
        <a:srgbClr val="FF9E9E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435</Words>
  <Application>Microsoft Office PowerPoint</Application>
  <PresentationFormat>Prezentácia na obrazovke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Medián</vt:lpstr>
      <vt:lpstr>Pamäte, rozdelenie a parametre</vt:lpstr>
      <vt:lpstr>PAMÄŤ</vt:lpstr>
      <vt:lpstr>Prezentácia programu PowerPoint</vt:lpstr>
      <vt:lpstr>Osobné počítače</vt:lpstr>
      <vt:lpstr>ROM</vt:lpstr>
      <vt:lpstr>RAM</vt:lpstr>
      <vt:lpstr>VONKAJŠIE PAMÄTE</vt:lpstr>
      <vt:lpstr>PEVNÝ DISK</vt:lpstr>
      <vt:lpstr>CD</vt:lpstr>
      <vt:lpstr>DVD</vt:lpstr>
      <vt:lpstr>ĎAKUJEME ZA POZORNOSŤ!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Pamäte, rozdelenie a parametre</dc:title>
  <dc:creator>Vaio</dc:creator>
  <cp:lastModifiedBy>a19585</cp:lastModifiedBy>
  <cp:revision>41</cp:revision>
  <dcterms:created xsi:type="dcterms:W3CDTF">2015-04-28T11:19:20Z</dcterms:created>
  <dcterms:modified xsi:type="dcterms:W3CDTF">2015-05-31T21:13:05Z</dcterms:modified>
</cp:coreProperties>
</file>