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2" r:id="rId3"/>
    <p:sldId id="263" r:id="rId4"/>
    <p:sldId id="264" r:id="rId5"/>
    <p:sldId id="265" r:id="rId6"/>
    <p:sldId id="266" r:id="rId7"/>
    <p:sldId id="267" r:id="rId8"/>
    <p:sldId id="268" r:id="rId9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64800-B563-43D9-82E7-44E7BC3AAEB2}" type="datetimeFigureOut">
              <a:rPr lang="sk-SK" smtClean="0"/>
              <a:t>7.2.2019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A3914-7FB4-49C7-AE34-1C8DAAD9059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74746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64800-B563-43D9-82E7-44E7BC3AAEB2}" type="datetimeFigureOut">
              <a:rPr lang="sk-SK" smtClean="0"/>
              <a:t>7.2.2019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A3914-7FB4-49C7-AE34-1C8DAAD9059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68408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64800-B563-43D9-82E7-44E7BC3AAEB2}" type="datetimeFigureOut">
              <a:rPr lang="sk-SK" smtClean="0"/>
              <a:t>7.2.2019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A3914-7FB4-49C7-AE34-1C8DAAD9059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796859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64800-B563-43D9-82E7-44E7BC3AAEB2}" type="datetimeFigureOut">
              <a:rPr lang="sk-SK" smtClean="0"/>
              <a:t>7.2.2019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A3914-7FB4-49C7-AE34-1C8DAAD9059C}" type="slidenum">
              <a:rPr lang="sk-SK" smtClean="0"/>
              <a:t>‹#›</a:t>
            </a:fld>
            <a:endParaRPr lang="sk-SK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537986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64800-B563-43D9-82E7-44E7BC3AAEB2}" type="datetimeFigureOut">
              <a:rPr lang="sk-SK" smtClean="0"/>
              <a:t>7.2.2019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A3914-7FB4-49C7-AE34-1C8DAAD9059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333764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ĺpe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sk-SK" smtClean="0"/>
              <a:t>Upravte štýl predlohy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sk-SK" smtClean="0"/>
              <a:t>Upravte štýl predlohy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64800-B563-43D9-82E7-44E7BC3AAEB2}" type="datetimeFigureOut">
              <a:rPr lang="sk-SK" smtClean="0"/>
              <a:t>7.2.2019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A3914-7FB4-49C7-AE34-1C8DAAD9059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428857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ĺpec s obrázk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64800-B563-43D9-82E7-44E7BC3AAEB2}" type="datetimeFigureOut">
              <a:rPr lang="sk-SK" smtClean="0"/>
              <a:t>7.2.2019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A3914-7FB4-49C7-AE34-1C8DAAD9059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77651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64800-B563-43D9-82E7-44E7BC3AAEB2}" type="datetimeFigureOut">
              <a:rPr lang="sk-SK" smtClean="0"/>
              <a:t>7.2.2019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A3914-7FB4-49C7-AE34-1C8DAAD9059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882908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64800-B563-43D9-82E7-44E7BC3AAEB2}" type="datetimeFigureOut">
              <a:rPr lang="sk-SK" smtClean="0"/>
              <a:t>7.2.2019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A3914-7FB4-49C7-AE34-1C8DAAD9059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08203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64800-B563-43D9-82E7-44E7BC3AAEB2}" type="datetimeFigureOut">
              <a:rPr lang="sk-SK" smtClean="0"/>
              <a:t>7.2.2019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A3914-7FB4-49C7-AE34-1C8DAAD9059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56704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64800-B563-43D9-82E7-44E7BC3AAEB2}" type="datetimeFigureOut">
              <a:rPr lang="sk-SK" smtClean="0"/>
              <a:t>7.2.2019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A3914-7FB4-49C7-AE34-1C8DAAD9059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62551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64800-B563-43D9-82E7-44E7BC3AAEB2}" type="datetimeFigureOut">
              <a:rPr lang="sk-SK" smtClean="0"/>
              <a:t>7.2.2019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A3914-7FB4-49C7-AE34-1C8DAAD9059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25820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64800-B563-43D9-82E7-44E7BC3AAEB2}" type="datetimeFigureOut">
              <a:rPr lang="sk-SK" smtClean="0"/>
              <a:t>7.2.2019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A3914-7FB4-49C7-AE34-1C8DAAD9059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63478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64800-B563-43D9-82E7-44E7BC3AAEB2}" type="datetimeFigureOut">
              <a:rPr lang="sk-SK" smtClean="0"/>
              <a:t>7.2.2019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A3914-7FB4-49C7-AE34-1C8DAAD9059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58537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64800-B563-43D9-82E7-44E7BC3AAEB2}" type="datetimeFigureOut">
              <a:rPr lang="sk-SK" smtClean="0"/>
              <a:t>7.2.2019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A3914-7FB4-49C7-AE34-1C8DAAD9059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04332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64800-B563-43D9-82E7-44E7BC3AAEB2}" type="datetimeFigureOut">
              <a:rPr lang="sk-SK" smtClean="0"/>
              <a:t>7.2.2019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A3914-7FB4-49C7-AE34-1C8DAAD9059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50728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64800-B563-43D9-82E7-44E7BC3AAEB2}" type="datetimeFigureOut">
              <a:rPr lang="sk-SK" smtClean="0"/>
              <a:t>7.2.2019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A3914-7FB4-49C7-AE34-1C8DAAD9059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13102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B9164800-B563-43D9-82E7-44E7BC3AAEB2}" type="datetimeFigureOut">
              <a:rPr lang="sk-SK" smtClean="0"/>
              <a:t>7.2.2019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9EFA3914-7FB4-49C7-AE34-1C8DAAD9059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446340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93648" y="273685"/>
            <a:ext cx="10515600" cy="686435"/>
          </a:xfrm>
        </p:spPr>
        <p:txBody>
          <a:bodyPr>
            <a:normAutofit fontScale="90000"/>
          </a:bodyPr>
          <a:lstStyle/>
          <a:p>
            <a:pPr algn="ctr"/>
            <a:r>
              <a:rPr lang="sk-SK" dirty="0" smtClean="0"/>
              <a:t>Aritmetická postupnosť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38200" y="1481328"/>
            <a:ext cx="10957560" cy="5175504"/>
          </a:xfrm>
        </p:spPr>
        <p:txBody>
          <a:bodyPr>
            <a:normAutofit/>
          </a:bodyPr>
          <a:lstStyle/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pPr marL="0" indent="0">
              <a:buNone/>
            </a:pPr>
            <a:r>
              <a:rPr lang="sk-SK" dirty="0"/>
              <a:t>	</a:t>
            </a:r>
            <a:r>
              <a:rPr lang="sk-SK" dirty="0" smtClean="0"/>
              <a:t>								Martin </a:t>
            </a:r>
            <a:r>
              <a:rPr lang="sk-SK" dirty="0" err="1" smtClean="0"/>
              <a:t>Kudla</a:t>
            </a:r>
            <a:r>
              <a:rPr lang="sk-SK" dirty="0" smtClean="0"/>
              <a:t> 4.B </a:t>
            </a:r>
            <a:endParaRPr lang="sk-SK" dirty="0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9232" y="1125410"/>
            <a:ext cx="6428232" cy="4781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70100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12064" y="201168"/>
            <a:ext cx="10841736" cy="6345936"/>
          </a:xfrm>
        </p:spPr>
        <p:txBody>
          <a:bodyPr>
            <a:normAutofit/>
          </a:bodyPr>
          <a:lstStyle/>
          <a:p>
            <a:r>
              <a:rPr lang="sk-SK" dirty="0"/>
              <a:t>Aritmetická postupnosť je taká postupnosť, </a:t>
            </a:r>
            <a:r>
              <a:rPr lang="sk-SK" dirty="0" smtClean="0"/>
              <a:t>keď </a:t>
            </a:r>
            <a:r>
              <a:rPr lang="sk-SK" dirty="0"/>
              <a:t>existuje také d </a:t>
            </a:r>
            <a:r>
              <a:rPr lang="az-Cyrl-AZ" dirty="0"/>
              <a:t>є </a:t>
            </a:r>
            <a:r>
              <a:rPr lang="sk-SK" dirty="0"/>
              <a:t>R, že pre všetky n </a:t>
            </a:r>
            <a:r>
              <a:rPr lang="az-Cyrl-AZ" dirty="0"/>
              <a:t>є </a:t>
            </a:r>
            <a:r>
              <a:rPr lang="sk-SK" dirty="0"/>
              <a:t>N platí: </a:t>
            </a:r>
            <a:r>
              <a:rPr lang="sk-SK" b="1" dirty="0"/>
              <a:t>a</a:t>
            </a:r>
            <a:r>
              <a:rPr lang="sk-SK" b="1" baseline="-25000" dirty="0"/>
              <a:t>n+1</a:t>
            </a:r>
            <a:r>
              <a:rPr lang="sk-SK" b="1" dirty="0"/>
              <a:t> = </a:t>
            </a:r>
            <a:r>
              <a:rPr lang="sk-SK" b="1" dirty="0" err="1"/>
              <a:t>a</a:t>
            </a:r>
            <a:r>
              <a:rPr lang="sk-SK" b="1" baseline="-25000" dirty="0" err="1"/>
              <a:t>n</a:t>
            </a:r>
            <a:r>
              <a:rPr lang="sk-SK" b="1" dirty="0"/>
              <a:t> + </a:t>
            </a:r>
            <a:r>
              <a:rPr lang="sk-SK" b="1" dirty="0" smtClean="0"/>
              <a:t>d</a:t>
            </a:r>
            <a:r>
              <a:rPr lang="sk-SK" dirty="0"/>
              <a:t> </a:t>
            </a:r>
            <a:endParaRPr lang="sk-SK" dirty="0"/>
          </a:p>
          <a:p>
            <a:r>
              <a:rPr lang="sk-SK" dirty="0" smtClean="0"/>
              <a:t>Číslo </a:t>
            </a:r>
            <a:r>
              <a:rPr lang="sk-SK" b="1" dirty="0"/>
              <a:t>d</a:t>
            </a:r>
            <a:r>
              <a:rPr lang="sk-SK" dirty="0"/>
              <a:t> sa nazýva</a:t>
            </a:r>
            <a:r>
              <a:rPr lang="sk-SK" b="1" i="1" dirty="0"/>
              <a:t> </a:t>
            </a:r>
            <a:r>
              <a:rPr lang="sk-SK" b="1" dirty="0"/>
              <a:t>diferencia</a:t>
            </a:r>
            <a:r>
              <a:rPr lang="sk-SK" dirty="0"/>
              <a:t> aritmetickej postupnosti a je zadefinovaná ako rozdiel dvoch za sebou idúcich členov.</a:t>
            </a:r>
          </a:p>
          <a:p>
            <a:r>
              <a:rPr lang="sk-SK" b="1" dirty="0"/>
              <a:t>G</a:t>
            </a:r>
            <a:r>
              <a:rPr lang="sk-SK" b="1" dirty="0" smtClean="0"/>
              <a:t>rafom </a:t>
            </a:r>
            <a:r>
              <a:rPr lang="sk-SK" dirty="0"/>
              <a:t>aritmetickej postupnosti je množina izolovaných bodov ležiacich na priamke</a:t>
            </a:r>
            <a:endParaRPr lang="sk-SK" dirty="0" smtClean="0"/>
          </a:p>
          <a:p>
            <a:pPr marL="0" indent="0">
              <a:buNone/>
            </a:pPr>
            <a:endParaRPr lang="sk-SK" dirty="0"/>
          </a:p>
        </p:txBody>
      </p:sp>
      <p:pic>
        <p:nvPicPr>
          <p:cNvPr id="5" name="Obrázo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0931" y="2838283"/>
            <a:ext cx="6473700" cy="3800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02260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704088" y="411480"/>
            <a:ext cx="10863072" cy="6227064"/>
          </a:xfrm>
        </p:spPr>
        <p:txBody>
          <a:bodyPr/>
          <a:lstStyle/>
          <a:p>
            <a:r>
              <a:rPr lang="sk-SK" dirty="0"/>
              <a:t>rozdiel každého nasledujúceho a predchádzajúceho člena je konštantný, rovný </a:t>
            </a:r>
            <a:r>
              <a:rPr lang="sk-SK" b="1" dirty="0"/>
              <a:t>d</a:t>
            </a:r>
            <a:r>
              <a:rPr lang="sk-SK" b="1" dirty="0" smtClean="0"/>
              <a:t>.</a:t>
            </a:r>
            <a:r>
              <a:rPr lang="sk-SK" dirty="0"/>
              <a:t> </a:t>
            </a:r>
            <a:endParaRPr lang="sk-SK" dirty="0"/>
          </a:p>
          <a:p>
            <a:pPr marL="0" indent="0">
              <a:buNone/>
            </a:pPr>
            <a:r>
              <a:rPr lang="sk-SK" dirty="0"/>
              <a:t>a</a:t>
            </a:r>
            <a:r>
              <a:rPr lang="sk-SK" baseline="-25000" dirty="0"/>
              <a:t>2</a:t>
            </a:r>
            <a:r>
              <a:rPr lang="sk-SK" dirty="0"/>
              <a:t> = a</a:t>
            </a:r>
            <a:r>
              <a:rPr lang="sk-SK" baseline="-25000" dirty="0"/>
              <a:t>1</a:t>
            </a:r>
            <a:r>
              <a:rPr lang="sk-SK" dirty="0"/>
              <a:t> + d</a:t>
            </a:r>
            <a:endParaRPr lang="sk-SK" dirty="0"/>
          </a:p>
          <a:p>
            <a:pPr marL="0" indent="0">
              <a:buNone/>
            </a:pPr>
            <a:r>
              <a:rPr lang="sk-SK" dirty="0"/>
              <a:t>a</a:t>
            </a:r>
            <a:r>
              <a:rPr lang="sk-SK" baseline="-25000" dirty="0"/>
              <a:t>3</a:t>
            </a:r>
            <a:r>
              <a:rPr lang="sk-SK" dirty="0"/>
              <a:t> = a</a:t>
            </a:r>
            <a:r>
              <a:rPr lang="sk-SK" baseline="-25000" dirty="0"/>
              <a:t>2</a:t>
            </a:r>
            <a:r>
              <a:rPr lang="sk-SK" dirty="0"/>
              <a:t> + d</a:t>
            </a:r>
            <a:endParaRPr lang="sk-SK" dirty="0"/>
          </a:p>
          <a:p>
            <a:pPr marL="0" indent="0">
              <a:buNone/>
            </a:pPr>
            <a:r>
              <a:rPr lang="sk-SK" dirty="0"/>
              <a:t>a</a:t>
            </a:r>
            <a:r>
              <a:rPr lang="sk-SK" baseline="-25000" dirty="0"/>
              <a:t>4</a:t>
            </a:r>
            <a:r>
              <a:rPr lang="sk-SK" dirty="0"/>
              <a:t> = a</a:t>
            </a:r>
            <a:r>
              <a:rPr lang="sk-SK" baseline="-25000" dirty="0"/>
              <a:t>3</a:t>
            </a:r>
            <a:r>
              <a:rPr lang="sk-SK" dirty="0"/>
              <a:t> + d</a:t>
            </a:r>
            <a:endParaRPr lang="sk-SK" dirty="0"/>
          </a:p>
          <a:p>
            <a:pPr marL="0" indent="0">
              <a:buNone/>
            </a:pPr>
            <a:r>
              <a:rPr lang="sk-SK" dirty="0"/>
              <a:t>.</a:t>
            </a:r>
            <a:endParaRPr lang="sk-SK" dirty="0"/>
          </a:p>
          <a:p>
            <a:pPr marL="0" indent="0">
              <a:buNone/>
            </a:pPr>
            <a:r>
              <a:rPr lang="sk-SK" dirty="0"/>
              <a:t>.</a:t>
            </a:r>
            <a:endParaRPr lang="sk-SK" dirty="0"/>
          </a:p>
          <a:p>
            <a:pPr marL="0" indent="0">
              <a:buNone/>
            </a:pPr>
            <a:r>
              <a:rPr lang="sk-SK" dirty="0"/>
              <a:t>.</a:t>
            </a:r>
            <a:endParaRPr lang="sk-SK" dirty="0"/>
          </a:p>
          <a:p>
            <a:pPr marL="0" indent="0">
              <a:buNone/>
            </a:pPr>
            <a:r>
              <a:rPr lang="sk-SK" b="1" dirty="0"/>
              <a:t>a</a:t>
            </a:r>
            <a:r>
              <a:rPr lang="sk-SK" b="1" baseline="-25000" dirty="0"/>
              <a:t>n+1</a:t>
            </a:r>
            <a:r>
              <a:rPr lang="sk-SK" b="1" dirty="0"/>
              <a:t> = </a:t>
            </a:r>
            <a:r>
              <a:rPr lang="sk-SK" b="1" dirty="0" err="1"/>
              <a:t>a</a:t>
            </a:r>
            <a:r>
              <a:rPr lang="sk-SK" b="1" baseline="-25000" dirty="0" err="1"/>
              <a:t>n</a:t>
            </a:r>
            <a:r>
              <a:rPr lang="sk-SK" b="1" dirty="0"/>
              <a:t> + d</a:t>
            </a:r>
            <a:endParaRPr lang="sk-SK" dirty="0"/>
          </a:p>
          <a:p>
            <a:endParaRPr lang="sk-SK" dirty="0"/>
          </a:p>
        </p:txBody>
      </p:sp>
      <p:pic>
        <p:nvPicPr>
          <p:cNvPr id="5" name="Obrázo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8212" y="1518154"/>
            <a:ext cx="6482715" cy="4628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56385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65760" y="283464"/>
            <a:ext cx="11567160" cy="6336792"/>
          </a:xfrm>
        </p:spPr>
        <p:txBody>
          <a:bodyPr/>
          <a:lstStyle/>
          <a:p>
            <a:r>
              <a:rPr lang="sk-SK" dirty="0"/>
              <a:t> </a:t>
            </a:r>
            <a:r>
              <a:rPr lang="sk-SK" dirty="0" smtClean="0"/>
              <a:t>Pre </a:t>
            </a:r>
            <a:r>
              <a:rPr lang="sk-SK" dirty="0"/>
              <a:t>každý člen aritmetickej postupnosti, okrem prvého člena, platí, že tento člen je aritmetickým priemerom predchádzajúceho a nasledujúceho člena</a:t>
            </a:r>
            <a:r>
              <a:rPr lang="sk-SK" dirty="0" smtClean="0"/>
              <a:t>.</a:t>
            </a:r>
            <a:endParaRPr lang="sk-SK" dirty="0"/>
          </a:p>
          <a:p>
            <a:pPr marL="0" indent="0">
              <a:buNone/>
            </a:pPr>
            <a:r>
              <a:rPr lang="sk-SK" b="1" i="1" dirty="0" smtClean="0"/>
              <a:t>  </a:t>
            </a:r>
            <a:r>
              <a:rPr lang="sk-SK" b="1" dirty="0" err="1" smtClean="0"/>
              <a:t>a</a:t>
            </a:r>
            <a:r>
              <a:rPr lang="sk-SK" b="1" baseline="-25000" dirty="0" err="1" smtClean="0"/>
              <a:t>n</a:t>
            </a:r>
            <a:r>
              <a:rPr lang="sk-SK" b="1" dirty="0" smtClean="0"/>
              <a:t> </a:t>
            </a:r>
            <a:r>
              <a:rPr lang="sk-SK" b="1" dirty="0"/>
              <a:t>= (a</a:t>
            </a:r>
            <a:r>
              <a:rPr lang="sk-SK" b="1" baseline="-25000" dirty="0"/>
              <a:t>n-1</a:t>
            </a:r>
            <a:r>
              <a:rPr lang="sk-SK" b="1" dirty="0"/>
              <a:t> + a</a:t>
            </a:r>
            <a:r>
              <a:rPr lang="sk-SK" b="1" baseline="-25000" dirty="0"/>
              <a:t>n+1</a:t>
            </a:r>
            <a:r>
              <a:rPr lang="sk-SK" b="1" dirty="0"/>
              <a:t>) / </a:t>
            </a:r>
            <a:r>
              <a:rPr lang="sk-SK" b="1" dirty="0" smtClean="0"/>
              <a:t>2;</a:t>
            </a:r>
            <a:r>
              <a:rPr lang="sk-SK" dirty="0" smtClean="0"/>
              <a:t> </a:t>
            </a:r>
            <a:r>
              <a:rPr lang="sk-SK" dirty="0"/>
              <a:t>(</a:t>
            </a:r>
            <a:r>
              <a:rPr lang="sk-SK" dirty="0" smtClean="0"/>
              <a:t>n </a:t>
            </a:r>
            <a:r>
              <a:rPr lang="sk-SK" dirty="0"/>
              <a:t>&gt; </a:t>
            </a:r>
            <a:r>
              <a:rPr lang="sk-SK" dirty="0" smtClean="0"/>
              <a:t>1)</a:t>
            </a:r>
            <a:endParaRPr lang="sk-SK" dirty="0"/>
          </a:p>
          <a:p>
            <a:r>
              <a:rPr lang="sk-SK" dirty="0"/>
              <a:t>A</a:t>
            </a:r>
            <a:r>
              <a:rPr lang="pt-BR" dirty="0" smtClean="0"/>
              <a:t>ritmetická </a:t>
            </a:r>
            <a:r>
              <a:rPr lang="pt-BR" dirty="0"/>
              <a:t>postupnosť môže byť vyjadrená prvým členom a diferenciou</a:t>
            </a:r>
            <a:endParaRPr lang="pt-BR" dirty="0"/>
          </a:p>
          <a:p>
            <a:pPr marL="0" indent="0">
              <a:buNone/>
            </a:pPr>
            <a:r>
              <a:rPr lang="sk-SK" b="1" dirty="0" smtClean="0"/>
              <a:t>  </a:t>
            </a:r>
            <a:r>
              <a:rPr lang="pt-BR" b="1" dirty="0" smtClean="0"/>
              <a:t>a</a:t>
            </a:r>
            <a:r>
              <a:rPr lang="pt-BR" b="1" baseline="-25000" dirty="0" smtClean="0"/>
              <a:t>n</a:t>
            </a:r>
            <a:r>
              <a:rPr lang="pt-BR" b="1" dirty="0" smtClean="0"/>
              <a:t> </a:t>
            </a:r>
            <a:r>
              <a:rPr lang="pt-BR" b="1" dirty="0"/>
              <a:t>= a</a:t>
            </a:r>
            <a:r>
              <a:rPr lang="pt-BR" b="1" baseline="-25000" dirty="0"/>
              <a:t>1</a:t>
            </a:r>
            <a:r>
              <a:rPr lang="pt-BR" b="1" dirty="0"/>
              <a:t> + (n – 1) . d</a:t>
            </a:r>
            <a:endParaRPr lang="pt-BR" dirty="0"/>
          </a:p>
          <a:p>
            <a:r>
              <a:rPr lang="sk-SK" dirty="0"/>
              <a:t>   aritmetická postupnosť môže byť vyjadrená dvomi ľubovoľnými členmi a </a:t>
            </a:r>
            <a:r>
              <a:rPr lang="sk-SK" dirty="0" smtClean="0"/>
              <a:t>diferenciou</a:t>
            </a:r>
            <a:endParaRPr lang="sk-SK" dirty="0"/>
          </a:p>
          <a:p>
            <a:pPr marL="0" indent="0">
              <a:buNone/>
            </a:pPr>
            <a:r>
              <a:rPr lang="sk-SK" b="1" dirty="0" smtClean="0"/>
              <a:t>  </a:t>
            </a:r>
            <a:r>
              <a:rPr lang="sk-SK" b="1" dirty="0" err="1" smtClean="0"/>
              <a:t>a</a:t>
            </a:r>
            <a:r>
              <a:rPr lang="sk-SK" b="1" baseline="-25000" dirty="0" err="1" smtClean="0"/>
              <a:t>r</a:t>
            </a:r>
            <a:r>
              <a:rPr lang="sk-SK" b="1" dirty="0" smtClean="0"/>
              <a:t> </a:t>
            </a:r>
            <a:r>
              <a:rPr lang="sk-SK" b="1" dirty="0"/>
              <a:t>= a</a:t>
            </a:r>
            <a:r>
              <a:rPr lang="sk-SK" b="1" baseline="-25000" dirty="0"/>
              <a:t>s</a:t>
            </a:r>
            <a:r>
              <a:rPr lang="sk-SK" b="1" dirty="0"/>
              <a:t> + (r - s) . </a:t>
            </a:r>
            <a:r>
              <a:rPr lang="sk-SK" b="1" dirty="0" smtClean="0"/>
              <a:t>D</a:t>
            </a:r>
          </a:p>
          <a:p>
            <a:r>
              <a:rPr lang="sk-SK" dirty="0"/>
              <a:t>  súčet prvých n – členov vyjadrime vzťahom:</a:t>
            </a:r>
            <a:endParaRPr lang="sk-SK" dirty="0"/>
          </a:p>
          <a:p>
            <a:pPr marL="0" indent="0">
              <a:buNone/>
            </a:pPr>
            <a:r>
              <a:rPr lang="sk-SK" dirty="0" smtClean="0"/>
              <a:t>  </a:t>
            </a:r>
            <a:r>
              <a:rPr lang="sk-SK" b="1" dirty="0" smtClean="0"/>
              <a:t>s</a:t>
            </a:r>
            <a:r>
              <a:rPr lang="sk-SK" b="1" baseline="-25000" dirty="0" smtClean="0"/>
              <a:t>n</a:t>
            </a:r>
            <a:r>
              <a:rPr lang="sk-SK" b="1" dirty="0" smtClean="0"/>
              <a:t> </a:t>
            </a:r>
            <a:r>
              <a:rPr lang="sk-SK" b="1" dirty="0"/>
              <a:t>= n/2 . (a</a:t>
            </a:r>
            <a:r>
              <a:rPr lang="sk-SK" b="1" baseline="-25000" dirty="0"/>
              <a:t>1</a:t>
            </a:r>
            <a:r>
              <a:rPr lang="sk-SK" b="1" dirty="0"/>
              <a:t> + </a:t>
            </a:r>
            <a:r>
              <a:rPr lang="sk-SK" b="1" dirty="0" err="1"/>
              <a:t>a</a:t>
            </a:r>
            <a:r>
              <a:rPr lang="sk-SK" b="1" baseline="-25000" dirty="0" err="1"/>
              <a:t>n</a:t>
            </a:r>
            <a:r>
              <a:rPr lang="sk-SK" b="1" dirty="0"/>
              <a:t>)</a:t>
            </a:r>
            <a:endParaRPr lang="sk-SK" dirty="0"/>
          </a:p>
          <a:p>
            <a:pPr marL="0" indent="0">
              <a:buNone/>
            </a:pP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4859184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obsah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1484" y="804672"/>
            <a:ext cx="8328395" cy="5583282"/>
          </a:xfrm>
        </p:spPr>
      </p:pic>
    </p:spTree>
    <p:extLst>
      <p:ext uri="{BB962C8B-B14F-4D97-AF65-F5344CB8AC3E}">
        <p14:creationId xmlns:p14="http://schemas.microsoft.com/office/powerpoint/2010/main" val="5097627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676656" y="320040"/>
            <a:ext cx="11036808" cy="6309360"/>
          </a:xfrm>
        </p:spPr>
        <p:txBody>
          <a:bodyPr/>
          <a:lstStyle/>
          <a:p>
            <a:r>
              <a:rPr lang="sk-SK" dirty="0" smtClean="0"/>
              <a:t>Ak je d=0, postupnosť je konštantná</a:t>
            </a:r>
          </a:p>
          <a:p>
            <a:r>
              <a:rPr lang="sk-SK" dirty="0"/>
              <a:t>Ak je d&gt;0, postupnosť je </a:t>
            </a:r>
            <a:r>
              <a:rPr lang="sk-SK" dirty="0" smtClean="0"/>
              <a:t>rastúca</a:t>
            </a:r>
            <a:endParaRPr lang="sk-SK" dirty="0"/>
          </a:p>
          <a:p>
            <a:r>
              <a:rPr lang="sk-SK" dirty="0"/>
              <a:t>Ak je </a:t>
            </a:r>
            <a:r>
              <a:rPr lang="sk-SK" dirty="0" smtClean="0"/>
              <a:t>d&lt;0</a:t>
            </a:r>
            <a:r>
              <a:rPr lang="sk-SK" dirty="0"/>
              <a:t>, </a:t>
            </a:r>
            <a:r>
              <a:rPr lang="sk-SK" dirty="0" smtClean="0"/>
              <a:t>postupnosť </a:t>
            </a:r>
            <a:r>
              <a:rPr lang="sk-SK" dirty="0"/>
              <a:t>je </a:t>
            </a:r>
            <a:r>
              <a:rPr lang="sk-SK" dirty="0" smtClean="0"/>
              <a:t>klesajúca</a:t>
            </a:r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pPr marL="0" indent="0">
              <a:buNone/>
            </a:pPr>
            <a:endParaRPr lang="sk-SK" dirty="0"/>
          </a:p>
        </p:txBody>
      </p:sp>
      <p:pic>
        <p:nvPicPr>
          <p:cNvPr id="6" name="Obrázo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7729" y="2424874"/>
            <a:ext cx="10285779" cy="3555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05913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722376" y="356616"/>
            <a:ext cx="10936224" cy="6217920"/>
          </a:xfrm>
        </p:spPr>
        <p:txBody>
          <a:bodyPr>
            <a:normAutofit/>
          </a:bodyPr>
          <a:lstStyle/>
          <a:p>
            <a:r>
              <a:rPr lang="sk-SK" dirty="0"/>
              <a:t>ak </a:t>
            </a:r>
            <a:r>
              <a:rPr lang="sk-SK" dirty="0" smtClean="0"/>
              <a:t>je d &gt;0, </a:t>
            </a:r>
            <a:r>
              <a:rPr lang="sk-SK" dirty="0"/>
              <a:t>tak je postupnosť rastúca, zdola ohraničená prvým členom a zhora </a:t>
            </a:r>
            <a:r>
              <a:rPr lang="sk-SK" dirty="0" smtClean="0"/>
              <a:t>neohraničená</a:t>
            </a:r>
            <a:r>
              <a:rPr lang="sk-SK" dirty="0"/>
              <a:t>.</a:t>
            </a:r>
          </a:p>
          <a:p>
            <a:r>
              <a:rPr lang="sk-SK" dirty="0"/>
              <a:t>ak </a:t>
            </a:r>
            <a:r>
              <a:rPr lang="sk-SK" dirty="0" smtClean="0"/>
              <a:t>je d &lt; 0, </a:t>
            </a:r>
            <a:r>
              <a:rPr lang="sk-SK" dirty="0"/>
              <a:t>tak </a:t>
            </a:r>
            <a:r>
              <a:rPr lang="sk-SK" dirty="0" smtClean="0"/>
              <a:t>je postupnosť </a:t>
            </a:r>
            <a:r>
              <a:rPr lang="sk-SK" dirty="0"/>
              <a:t>klesajúca, zhora ohraničená prvým členom a zdola </a:t>
            </a:r>
            <a:r>
              <a:rPr lang="sk-SK" dirty="0" smtClean="0"/>
              <a:t>neohraničená.</a:t>
            </a:r>
            <a:endParaRPr lang="sk-SK" dirty="0"/>
          </a:p>
          <a:p>
            <a:endParaRPr lang="pt-BR" dirty="0"/>
          </a:p>
          <a:p>
            <a:endParaRPr lang="sk-SK" dirty="0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6159" y="2313241"/>
            <a:ext cx="9905254" cy="385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90531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02792" y="2248789"/>
            <a:ext cx="10515600" cy="1325563"/>
          </a:xfrm>
        </p:spPr>
        <p:txBody>
          <a:bodyPr/>
          <a:lstStyle/>
          <a:p>
            <a:pPr algn="ctr"/>
            <a:r>
              <a:rPr lang="sk-SK" dirty="0" smtClean="0"/>
              <a:t>Ďakujem za pozornosť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042790487"/>
      </p:ext>
    </p:extLst>
  </p:cSld>
  <p:clrMapOvr>
    <a:masterClrMapping/>
  </p:clrMapOvr>
</p:sld>
</file>

<file path=ppt/theme/theme1.xml><?xml version="1.0" encoding="utf-8"?>
<a:theme xmlns:a="http://schemas.openxmlformats.org/drawingml/2006/main" name="Hĺbka">
  <a:themeElements>
    <a:clrScheme name="Hĺbka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Hĺbka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ĺbk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TM04033923[[fn=Hĺbka]]</Template>
  <TotalTime>74</TotalTime>
  <Words>94</Words>
  <Application>Microsoft Office PowerPoint</Application>
  <PresentationFormat>Širokouhlá</PresentationFormat>
  <Paragraphs>40</Paragraphs>
  <Slides>8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2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8</vt:i4>
      </vt:variant>
    </vt:vector>
  </HeadingPairs>
  <TitlesOfParts>
    <vt:vector size="11" baseType="lpstr">
      <vt:lpstr>Arial</vt:lpstr>
      <vt:lpstr>Corbel</vt:lpstr>
      <vt:lpstr>Hĺbka</vt:lpstr>
      <vt:lpstr>Aritmetická postupnosť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Ďakujem za pozornosť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Martin</dc:creator>
  <cp:lastModifiedBy>Martin</cp:lastModifiedBy>
  <cp:revision>8</cp:revision>
  <dcterms:created xsi:type="dcterms:W3CDTF">2019-02-07T18:34:54Z</dcterms:created>
  <dcterms:modified xsi:type="dcterms:W3CDTF">2019-02-07T19:48:57Z</dcterms:modified>
</cp:coreProperties>
</file>