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943" autoAdjust="0"/>
    <p:restoredTop sz="95402" autoAdjust="0"/>
  </p:normalViewPr>
  <p:slideViewPr>
    <p:cSldViewPr>
      <p:cViewPr>
        <p:scale>
          <a:sx n="77" d="100"/>
          <a:sy n="77" d="100"/>
        </p:scale>
        <p:origin x="-2604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97200-42A0-4956-B176-B57DE9C6DCD2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3B43B-E861-4EE2-9AE8-6D942EA627CC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3B43B-E861-4EE2-9AE8-6D942EA627CC}" type="slidenum">
              <a:rPr lang="de-DE" smtClean="0"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de-DE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de-DE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de-DE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D43E7-3B4D-44AD-B486-0431CDDA4E33}" type="datetimeFigureOut">
              <a:rPr lang="sk-SK" smtClean="0"/>
              <a:t>8. 2. 2019</a:t>
            </a:fld>
            <a:endParaRPr lang="de-DE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B872F-0407-4CA2-824F-E9C6722A4508}" type="slidenum">
              <a:rPr lang="de-DE" smtClean="0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00298" y="2071678"/>
            <a:ext cx="38436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8000" b="1" dirty="0" smtClean="0"/>
              <a:t>FUNKCIE</a:t>
            </a:r>
            <a:endParaRPr lang="de-DE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7429520" y="6286520"/>
            <a:ext cx="1230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Jakub Janík</a:t>
            </a:r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42910" y="500042"/>
            <a:ext cx="1925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Inverzná funkcia</a:t>
            </a:r>
            <a:endParaRPr lang="de-DE" sz="2000" b="1" dirty="0"/>
          </a:p>
        </p:txBody>
      </p:sp>
      <p:sp>
        <p:nvSpPr>
          <p:cNvPr id="3" name="Obdĺžnik 2"/>
          <p:cNvSpPr/>
          <p:nvPr/>
        </p:nvSpPr>
        <p:spPr>
          <a:xfrm>
            <a:off x="714348" y="1142984"/>
            <a:ext cx="8286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dirty="0"/>
              <a:t> </a:t>
            </a:r>
            <a:r>
              <a:rPr lang="sk-SK" sz="2000" dirty="0" smtClean="0"/>
              <a:t>Ak </a:t>
            </a:r>
            <a:r>
              <a:rPr lang="sk-SK" sz="2000" dirty="0"/>
              <a:t>je</a:t>
            </a:r>
            <a:r>
              <a:rPr lang="sk-SK" sz="2000" b="1" i="1" dirty="0"/>
              <a:t> f</a:t>
            </a:r>
            <a:r>
              <a:rPr lang="sk-SK" sz="2000" dirty="0"/>
              <a:t> prostá funkcia, tak k nej existuje práve jedna funkcia, označíme</a:t>
            </a:r>
            <a:r>
              <a:rPr lang="sk-SK" sz="2000" b="1" dirty="0"/>
              <a:t> </a:t>
            </a:r>
            <a:r>
              <a:rPr lang="sk-SK" sz="2000" b="1" i="1" dirty="0"/>
              <a:t>f</a:t>
            </a:r>
            <a:r>
              <a:rPr lang="sk-SK" sz="2000" b="1" baseline="30000" dirty="0"/>
              <a:t> -1</a:t>
            </a:r>
            <a:r>
              <a:rPr lang="sk-SK" sz="2000" dirty="0"/>
              <a:t>, ktorá </a:t>
            </a:r>
            <a:r>
              <a:rPr lang="sk-SK" sz="2000" dirty="0" smtClean="0"/>
              <a:t>je</a:t>
            </a:r>
            <a:r>
              <a:rPr lang="sk-SK" sz="2000" dirty="0"/>
              <a:t> určená takto :</a:t>
            </a:r>
            <a:br>
              <a:rPr lang="sk-SK" sz="2000" dirty="0"/>
            </a:br>
            <a:r>
              <a:rPr lang="sk-SK" sz="2000" dirty="0"/>
              <a:t>  a</a:t>
            </a:r>
            <a:r>
              <a:rPr lang="sk-SK" sz="2000" dirty="0" smtClean="0"/>
              <a:t>) Jej </a:t>
            </a:r>
            <a:r>
              <a:rPr lang="sk-SK" sz="2000" dirty="0"/>
              <a:t>definičný obor je </a:t>
            </a:r>
            <a:r>
              <a:rPr lang="sk-SK" sz="2000" b="1" i="1" dirty="0"/>
              <a:t>H</a:t>
            </a:r>
            <a:r>
              <a:rPr lang="sk-SK" sz="2000" dirty="0"/>
              <a:t>(</a:t>
            </a:r>
            <a:r>
              <a:rPr lang="sk-SK" sz="2000" i="1" dirty="0"/>
              <a:t>f</a:t>
            </a:r>
            <a:r>
              <a:rPr lang="sk-SK" sz="2000" dirty="0"/>
              <a:t>), to znamená </a:t>
            </a:r>
            <a:r>
              <a:rPr lang="sk-SK" sz="2000" b="1" i="1" dirty="0"/>
              <a:t>D</a:t>
            </a:r>
            <a:r>
              <a:rPr lang="sk-SK" sz="2000" dirty="0"/>
              <a:t>(</a:t>
            </a:r>
            <a:r>
              <a:rPr lang="sk-SK" sz="2000" i="1" dirty="0"/>
              <a:t>f</a:t>
            </a:r>
            <a:r>
              <a:rPr lang="sk-SK" sz="2000" baseline="30000" dirty="0"/>
              <a:t> -1</a:t>
            </a:r>
            <a:r>
              <a:rPr lang="sk-SK" sz="2000" dirty="0"/>
              <a:t>) = </a:t>
            </a:r>
            <a:r>
              <a:rPr lang="sk-SK" sz="2000" b="1" i="1" dirty="0"/>
              <a:t>H</a:t>
            </a:r>
            <a:r>
              <a:rPr lang="sk-SK" sz="2000" dirty="0"/>
              <a:t>(</a:t>
            </a:r>
            <a:r>
              <a:rPr lang="sk-SK" sz="2000" i="1" dirty="0"/>
              <a:t>f</a:t>
            </a:r>
            <a:r>
              <a:rPr lang="sk-SK" sz="2000" dirty="0"/>
              <a:t>)</a:t>
            </a:r>
            <a:br>
              <a:rPr lang="sk-SK" sz="2000" dirty="0"/>
            </a:br>
            <a:r>
              <a:rPr lang="sk-SK" sz="2000" dirty="0"/>
              <a:t>  b</a:t>
            </a:r>
            <a:r>
              <a:rPr lang="sk-SK" sz="2000" dirty="0" smtClean="0"/>
              <a:t>) Každému </a:t>
            </a:r>
            <a:r>
              <a:rPr lang="sk-SK" sz="2000" dirty="0"/>
              <a:t>y </a:t>
            </a:r>
            <a:r>
              <a:rPr lang="sk-SK" sz="2000" b="1" dirty="0"/>
              <a:t>∈</a:t>
            </a:r>
            <a:r>
              <a:rPr lang="sk-SK" sz="2000" dirty="0" smtClean="0"/>
              <a:t> </a:t>
            </a:r>
            <a:r>
              <a:rPr lang="sk-SK" sz="2000" b="1" i="1" dirty="0"/>
              <a:t>D</a:t>
            </a:r>
            <a:r>
              <a:rPr lang="sk-SK" sz="2000" dirty="0"/>
              <a:t>(</a:t>
            </a:r>
            <a:r>
              <a:rPr lang="sk-SK" sz="2000" i="1" dirty="0"/>
              <a:t>f</a:t>
            </a:r>
            <a:r>
              <a:rPr lang="sk-SK" sz="2000" baseline="30000" dirty="0"/>
              <a:t> -1</a:t>
            </a:r>
            <a:r>
              <a:rPr lang="sk-SK" sz="2000" dirty="0"/>
              <a:t>) je priradené práve to x </a:t>
            </a:r>
            <a:r>
              <a:rPr lang="sk-SK" sz="2000" b="1" dirty="0"/>
              <a:t>∈</a:t>
            </a:r>
            <a:r>
              <a:rPr lang="sk-SK" sz="2000" dirty="0" smtClean="0"/>
              <a:t> </a:t>
            </a:r>
            <a:r>
              <a:rPr lang="sk-SK" sz="2000" b="1" i="1" dirty="0"/>
              <a:t>D</a:t>
            </a:r>
            <a:r>
              <a:rPr lang="sk-SK" sz="2000" dirty="0"/>
              <a:t>(</a:t>
            </a:r>
            <a:r>
              <a:rPr lang="sk-SK" sz="2000" i="1" dirty="0"/>
              <a:t>f</a:t>
            </a:r>
            <a:r>
              <a:rPr lang="sk-SK" sz="2000" baseline="30000" dirty="0"/>
              <a:t> </a:t>
            </a:r>
            <a:r>
              <a:rPr lang="sk-SK" sz="2000" dirty="0"/>
              <a:t>), pre ktoré platí </a:t>
            </a:r>
            <a:r>
              <a:rPr lang="sk-SK" sz="2000" i="1" dirty="0"/>
              <a:t>f</a:t>
            </a:r>
            <a:r>
              <a:rPr lang="sk-SK" sz="2000" dirty="0"/>
              <a:t>(x) = y</a:t>
            </a:r>
            <a:br>
              <a:rPr lang="sk-SK" sz="2000" dirty="0"/>
            </a:br>
            <a:r>
              <a:rPr lang="sk-SK" sz="2000" dirty="0"/>
              <a:t>  </a:t>
            </a:r>
            <a:endParaRPr lang="sk-SK" sz="2000" dirty="0" smtClean="0"/>
          </a:p>
          <a:p>
            <a:r>
              <a:rPr lang="sk-SK" sz="2000" b="1" dirty="0" smtClean="0"/>
              <a:t>Funkciu </a:t>
            </a:r>
            <a:r>
              <a:rPr lang="sk-SK" sz="2000" b="1" i="1" dirty="0"/>
              <a:t>f</a:t>
            </a:r>
            <a:r>
              <a:rPr lang="sk-SK" sz="2000" b="1" baseline="30000" dirty="0"/>
              <a:t> -1</a:t>
            </a:r>
            <a:r>
              <a:rPr lang="sk-SK" sz="2000" b="1" dirty="0"/>
              <a:t> nazývame funkcia inverzná k funkcii </a:t>
            </a:r>
            <a:r>
              <a:rPr lang="sk-SK" sz="2000" b="1" i="1" dirty="0"/>
              <a:t>f</a:t>
            </a:r>
            <a:r>
              <a:rPr lang="sk-SK" sz="2000" b="1" dirty="0"/>
              <a:t>.</a:t>
            </a:r>
            <a:r>
              <a:rPr lang="sk-SK" sz="2000" dirty="0"/>
              <a:t/>
            </a:r>
            <a:br>
              <a:rPr lang="sk-SK" sz="2000" dirty="0"/>
            </a:br>
            <a:endParaRPr lang="de-DE" sz="2000" dirty="0"/>
          </a:p>
        </p:txBody>
      </p:sp>
      <p:sp>
        <p:nvSpPr>
          <p:cNvPr id="7170" name="AutoShape 2" descr="Výsledok vyhľadávania obrázkov pre dopyt inverzna funkcia"/>
          <p:cNvSpPr>
            <a:spLocks noChangeAspect="1" noChangeArrowheads="1"/>
          </p:cNvSpPr>
          <p:nvPr/>
        </p:nvSpPr>
        <p:spPr bwMode="auto">
          <a:xfrm>
            <a:off x="155575" y="-784225"/>
            <a:ext cx="2162175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172" name="AutoShape 4" descr="Výsledok vyhľadávania obrázkov pre dopyt inverzna funkcia"/>
          <p:cNvSpPr>
            <a:spLocks noChangeAspect="1" noChangeArrowheads="1"/>
          </p:cNvSpPr>
          <p:nvPr/>
        </p:nvSpPr>
        <p:spPr bwMode="auto">
          <a:xfrm>
            <a:off x="155575" y="-784225"/>
            <a:ext cx="2162175" cy="1647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286124"/>
            <a:ext cx="3661960" cy="2790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57224" y="571480"/>
            <a:ext cx="1817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Rovnosť funkcií</a:t>
            </a:r>
            <a:endParaRPr lang="de-DE" sz="2000" b="1" dirty="0"/>
          </a:p>
        </p:txBody>
      </p:sp>
      <p:sp>
        <p:nvSpPr>
          <p:cNvPr id="3" name="Obdĺžnik 2"/>
          <p:cNvSpPr/>
          <p:nvPr/>
        </p:nvSpPr>
        <p:spPr>
          <a:xfrm>
            <a:off x="928662" y="1214422"/>
            <a:ext cx="7715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dirty="0" smtClean="0"/>
              <a:t>O dvoch funkciách </a:t>
            </a:r>
            <a:r>
              <a:rPr lang="sk-SK" sz="2000" i="1" dirty="0" smtClean="0"/>
              <a:t>f</a:t>
            </a:r>
            <a:r>
              <a:rPr lang="sk-SK" sz="2000" dirty="0" smtClean="0"/>
              <a:t> a </a:t>
            </a:r>
            <a:r>
              <a:rPr lang="sk-SK" sz="2000" i="1" dirty="0" smtClean="0"/>
              <a:t>g</a:t>
            </a:r>
            <a:r>
              <a:rPr lang="sk-SK" sz="2000" dirty="0" smtClean="0"/>
              <a:t> hovoríme, že </a:t>
            </a:r>
            <a:r>
              <a:rPr lang="sk-SK" sz="2000" b="1" dirty="0" smtClean="0"/>
              <a:t>sú si rovné</a:t>
            </a:r>
            <a:r>
              <a:rPr lang="sk-SK" sz="2000" dirty="0" smtClean="0"/>
              <a:t> práve vtedy, keď definičný obor funkcie </a:t>
            </a:r>
            <a:r>
              <a:rPr lang="sk-SK" sz="2000" i="1" dirty="0" smtClean="0"/>
              <a:t>f</a:t>
            </a:r>
            <a:r>
              <a:rPr lang="sk-SK" sz="2000" dirty="0" smtClean="0"/>
              <a:t> a definičný obor funkcie </a:t>
            </a:r>
            <a:r>
              <a:rPr lang="sk-SK" sz="2000" i="1" dirty="0" smtClean="0"/>
              <a:t>g</a:t>
            </a:r>
            <a:r>
              <a:rPr lang="sk-SK" sz="2000" dirty="0" smtClean="0"/>
              <a:t> sú tie isté množiny a pre každé x ∈ D(</a:t>
            </a:r>
            <a:r>
              <a:rPr lang="sk-SK" sz="2000" i="1" dirty="0" smtClean="0"/>
              <a:t>f</a:t>
            </a:r>
            <a:r>
              <a:rPr lang="sk-SK" sz="2000" dirty="0" smtClean="0"/>
              <a:t>) platí: </a:t>
            </a:r>
            <a:r>
              <a:rPr lang="sk-SK" sz="2000" i="1" dirty="0" smtClean="0"/>
              <a:t>f</a:t>
            </a:r>
            <a:r>
              <a:rPr lang="sk-SK" sz="2000" dirty="0" smtClean="0"/>
              <a:t>(</a:t>
            </a:r>
            <a:r>
              <a:rPr lang="sk-SK" sz="2000" i="1" dirty="0" smtClean="0"/>
              <a:t>x</a:t>
            </a:r>
            <a:r>
              <a:rPr lang="sk-SK" sz="2000" dirty="0" smtClean="0"/>
              <a:t>) = </a:t>
            </a:r>
            <a:r>
              <a:rPr lang="sk-SK" sz="2000" i="1" dirty="0" smtClean="0"/>
              <a:t>g</a:t>
            </a:r>
            <a:r>
              <a:rPr lang="sk-SK" sz="2000" dirty="0" smtClean="0"/>
              <a:t>(</a:t>
            </a:r>
            <a:r>
              <a:rPr lang="sk-SK" sz="2000" i="1" dirty="0" smtClean="0"/>
              <a:t>x</a:t>
            </a:r>
            <a:r>
              <a:rPr lang="sk-SK" sz="2000" dirty="0" smtClean="0"/>
              <a:t>).</a:t>
            </a:r>
            <a:endParaRPr lang="de-DE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71472" y="428604"/>
            <a:ext cx="182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Zložená funkcia</a:t>
            </a:r>
            <a:endParaRPr lang="de-DE" sz="2000" b="1" dirty="0"/>
          </a:p>
        </p:txBody>
      </p:sp>
      <p:sp>
        <p:nvSpPr>
          <p:cNvPr id="3" name="Obdĺžnik 2"/>
          <p:cNvSpPr/>
          <p:nvPr/>
        </p:nvSpPr>
        <p:spPr>
          <a:xfrm>
            <a:off x="642910" y="928670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dirty="0" smtClean="0"/>
              <a:t>Majme funkcie </a:t>
            </a:r>
            <a:r>
              <a:rPr lang="sk-SK" sz="2000" i="1" dirty="0" smtClean="0"/>
              <a:t>f</a:t>
            </a:r>
            <a:r>
              <a:rPr lang="sk-SK" sz="2000" dirty="0" smtClean="0"/>
              <a:t> : </a:t>
            </a:r>
            <a:r>
              <a:rPr lang="sk-SK" sz="2000" i="1" dirty="0" smtClean="0"/>
              <a:t>X</a:t>
            </a:r>
            <a:r>
              <a:rPr lang="sk-SK" sz="2000" dirty="0" smtClean="0"/>
              <a:t> → </a:t>
            </a:r>
            <a:r>
              <a:rPr lang="sk-SK" sz="2000" i="1" dirty="0" smtClean="0"/>
              <a:t>Y</a:t>
            </a:r>
            <a:r>
              <a:rPr lang="sk-SK" sz="2000" dirty="0" smtClean="0"/>
              <a:t> a </a:t>
            </a:r>
            <a:r>
              <a:rPr lang="sk-SK" sz="2000" i="1" dirty="0" smtClean="0"/>
              <a:t>g</a:t>
            </a:r>
            <a:r>
              <a:rPr lang="sk-SK" sz="2000" dirty="0" smtClean="0"/>
              <a:t> : </a:t>
            </a:r>
            <a:r>
              <a:rPr lang="sk-SK" sz="2000" i="1" dirty="0" smtClean="0"/>
              <a:t>Y</a:t>
            </a:r>
            <a:r>
              <a:rPr lang="sk-SK" sz="2000" dirty="0" smtClean="0"/>
              <a:t> → </a:t>
            </a:r>
            <a:r>
              <a:rPr lang="sk-SK" sz="2000" i="1" dirty="0" smtClean="0"/>
              <a:t>Z</a:t>
            </a:r>
            <a:r>
              <a:rPr lang="sk-SK" sz="2000" dirty="0" smtClean="0"/>
              <a:t> (t.j. obor hodnôt prvej funkcie je rovnaký ako definičný obor druhej funkcie). Potom zložením funkcií </a:t>
            </a:r>
            <a:r>
              <a:rPr lang="sk-SK" sz="2000" i="1" dirty="0" smtClean="0"/>
              <a:t>f</a:t>
            </a:r>
            <a:r>
              <a:rPr lang="sk-SK" sz="2000" dirty="0" smtClean="0"/>
              <a:t> a </a:t>
            </a:r>
            <a:r>
              <a:rPr lang="sk-SK" sz="2000" i="1" dirty="0" smtClean="0"/>
              <a:t>g</a:t>
            </a:r>
            <a:r>
              <a:rPr lang="sk-SK" sz="2000" dirty="0" smtClean="0"/>
              <a:t> je nová funkcia </a:t>
            </a:r>
            <a:r>
              <a:rPr lang="sk-SK" sz="2000" i="1" dirty="0" smtClean="0"/>
              <a:t>g</a:t>
            </a:r>
            <a:r>
              <a:rPr lang="sk-SK" sz="2000" dirty="0" smtClean="0"/>
              <a:t> ∘ </a:t>
            </a:r>
            <a:r>
              <a:rPr lang="sk-SK" sz="2000" i="1" dirty="0" smtClean="0"/>
              <a:t>f</a:t>
            </a:r>
            <a:r>
              <a:rPr lang="sk-SK" sz="2000" dirty="0" smtClean="0"/>
              <a:t> : </a:t>
            </a:r>
            <a:r>
              <a:rPr lang="sk-SK" sz="2000" i="1" dirty="0" smtClean="0"/>
              <a:t>X</a:t>
            </a:r>
            <a:r>
              <a:rPr lang="sk-SK" sz="2000" dirty="0" smtClean="0"/>
              <a:t> → </a:t>
            </a:r>
            <a:r>
              <a:rPr lang="sk-SK" sz="2000" i="1" dirty="0" smtClean="0"/>
              <a:t>Z</a:t>
            </a:r>
            <a:r>
              <a:rPr lang="sk-SK" sz="2000" dirty="0" smtClean="0"/>
              <a:t>, definovaná predpisom (</a:t>
            </a:r>
            <a:r>
              <a:rPr lang="sk-SK" sz="2000" i="1" dirty="0" smtClean="0"/>
              <a:t>g</a:t>
            </a:r>
            <a:r>
              <a:rPr lang="sk-SK" sz="2000" dirty="0" smtClean="0"/>
              <a:t> ∘ </a:t>
            </a:r>
            <a:r>
              <a:rPr lang="sk-SK" sz="2000" i="1" dirty="0" smtClean="0"/>
              <a:t>f</a:t>
            </a:r>
            <a:r>
              <a:rPr lang="sk-SK" sz="2000" dirty="0" smtClean="0"/>
              <a:t> )(</a:t>
            </a:r>
            <a:r>
              <a:rPr lang="sk-SK" sz="2000" i="1" dirty="0" smtClean="0"/>
              <a:t>x</a:t>
            </a:r>
            <a:r>
              <a:rPr lang="sk-SK" sz="2000" dirty="0" smtClean="0"/>
              <a:t>) = </a:t>
            </a:r>
            <a:r>
              <a:rPr lang="sk-SK" sz="2000" i="1" dirty="0" smtClean="0"/>
              <a:t>g</a:t>
            </a:r>
            <a:r>
              <a:rPr lang="sk-SK" sz="2000" dirty="0" smtClean="0"/>
              <a:t>(</a:t>
            </a:r>
            <a:r>
              <a:rPr lang="sk-SK" sz="2000" i="1" dirty="0" smtClean="0"/>
              <a:t>f</a:t>
            </a:r>
            <a:r>
              <a:rPr lang="sk-SK" sz="2000" dirty="0" smtClean="0"/>
              <a:t>(</a:t>
            </a:r>
            <a:r>
              <a:rPr lang="sk-SK" sz="2000" i="1" dirty="0" smtClean="0"/>
              <a:t>x</a:t>
            </a:r>
            <a:r>
              <a:rPr lang="sk-SK" sz="2000" dirty="0" smtClean="0"/>
              <a:t>)). Teda výsledok prvej funkcie použijeme ako vstup pre druhú funkciu. </a:t>
            </a:r>
            <a:endParaRPr lang="de-DE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71472" y="428604"/>
            <a:ext cx="1935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Lineárna funkcia</a:t>
            </a:r>
            <a:endParaRPr lang="de-DE" sz="20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714348" y="278605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f: y = |-2x+ 3|</a:t>
            </a:r>
            <a:endParaRPr lang="de-DE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42910" y="1142984"/>
            <a:ext cx="748955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neva"/>
                <a:ea typeface="Times New Roman" pitchFamily="18" charset="0"/>
                <a:cs typeface="Arial" pitchFamily="34" charset="0"/>
              </a:rPr>
              <a:t>Lineárna funkcia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je každá funkcia určená predpisom 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 = </a:t>
            </a:r>
            <a:r>
              <a:rPr kumimoji="0" lang="sk-SK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ax</a:t>
            </a:r>
            <a:r>
              <a:rPr kumimoji="0" lang="sk-S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b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kde </a:t>
            </a:r>
            <a:r>
              <a:rPr kumimoji="0" lang="sk-SK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a,b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Î </a:t>
            </a:r>
            <a:r>
              <a:rPr kumimoji="0" lang="sk-SK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  a   </a:t>
            </a:r>
            <a:r>
              <a:rPr kumimoji="0" lang="sk-SK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¹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24609" t="53472" r="63281" b="31250"/>
          <a:stretch>
            <a:fillRect/>
          </a:stretch>
        </p:blipFill>
        <p:spPr bwMode="auto">
          <a:xfrm>
            <a:off x="1214414" y="3929066"/>
            <a:ext cx="342253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BlokTextu 5"/>
          <p:cNvSpPr txBox="1"/>
          <p:nvPr/>
        </p:nvSpPr>
        <p:spPr>
          <a:xfrm>
            <a:off x="714348" y="3214686"/>
            <a:ext cx="7215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Vlastnosti: D(f) = R, H(f) = R</a:t>
            </a:r>
            <a:r>
              <a:rPr lang="sk-SK" baseline="30000" dirty="0" smtClean="0"/>
              <a:t>+</a:t>
            </a:r>
            <a:r>
              <a:rPr lang="sk-SK" baseline="-25000" dirty="0" smtClean="0"/>
              <a:t>0,</a:t>
            </a:r>
            <a:r>
              <a:rPr lang="sk-SK" dirty="0" smtClean="0"/>
              <a:t> neprostá, zdola ohraničená, ani rastúca ani klesajúca, minimum = 0 v x = 3/2, neperiodická, ani párna ani nepárna.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42910" y="714356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Funkcia reálnej premennej </a:t>
            </a:r>
            <a:r>
              <a:rPr lang="sk-SK" sz="2000" dirty="0" smtClean="0"/>
              <a:t>– </a:t>
            </a:r>
            <a:r>
              <a:rPr lang="sk-SK" sz="2000" dirty="0"/>
              <a:t>množina </a:t>
            </a:r>
            <a:r>
              <a:rPr lang="sk-SK" sz="2000" b="1" i="1" dirty="0"/>
              <a:t>f</a:t>
            </a:r>
            <a:r>
              <a:rPr lang="sk-SK" sz="2000" dirty="0"/>
              <a:t> všetkých usporiadaných dvojíc[x</a:t>
            </a:r>
            <a:r>
              <a:rPr lang="sk-SK" sz="2000" dirty="0" smtClean="0"/>
              <a:t>, y</a:t>
            </a:r>
            <a:r>
              <a:rPr lang="sk-SK" sz="2000" dirty="0"/>
              <a:t>] </a:t>
            </a:r>
            <a:r>
              <a:rPr lang="sk-SK" sz="2000" b="1" dirty="0"/>
              <a:t>∈ </a:t>
            </a:r>
            <a:r>
              <a:rPr lang="sk-SK" sz="2000" b="1" i="1" dirty="0" smtClean="0"/>
              <a:t>R</a:t>
            </a:r>
            <a:r>
              <a:rPr lang="sk-SK" sz="2000" dirty="0" smtClean="0"/>
              <a:t> </a:t>
            </a:r>
            <a:r>
              <a:rPr lang="sk-SK" sz="2000" dirty="0"/>
              <a:t>x </a:t>
            </a:r>
            <a:r>
              <a:rPr lang="sk-SK" sz="2000" b="1" i="1" dirty="0"/>
              <a:t>R</a:t>
            </a:r>
            <a:r>
              <a:rPr lang="sk-SK" sz="2000" dirty="0"/>
              <a:t> pre ktorú platí:</a:t>
            </a:r>
            <a:br>
              <a:rPr lang="sk-SK" sz="2000" dirty="0"/>
            </a:br>
            <a:r>
              <a:rPr lang="sk-SK" sz="2000" dirty="0"/>
              <a:t>        ku každému x </a:t>
            </a:r>
            <a:r>
              <a:rPr lang="sk-SK" sz="2000" b="1" dirty="0"/>
              <a:t>∈ </a:t>
            </a:r>
            <a:r>
              <a:rPr lang="sk-SK" sz="2000" b="1" dirty="0" smtClean="0"/>
              <a:t>D</a:t>
            </a:r>
            <a:r>
              <a:rPr lang="sk-SK" sz="2000" dirty="0" smtClean="0"/>
              <a:t>(f) </a:t>
            </a:r>
            <a:r>
              <a:rPr lang="sk-SK" sz="2000" dirty="0"/>
              <a:t>existuje </a:t>
            </a:r>
            <a:r>
              <a:rPr lang="sk-SK" sz="2000" dirty="0" smtClean="0"/>
              <a:t>práve jedno </a:t>
            </a:r>
            <a:r>
              <a:rPr lang="sk-SK" sz="2000" dirty="0"/>
              <a:t>y </a:t>
            </a:r>
            <a:r>
              <a:rPr lang="sk-SK" sz="2000" b="1" dirty="0"/>
              <a:t>∈ </a:t>
            </a:r>
            <a:r>
              <a:rPr lang="sk-SK" sz="2000" b="1" i="1" dirty="0" smtClean="0"/>
              <a:t>R</a:t>
            </a:r>
            <a:r>
              <a:rPr lang="sk-SK" sz="2000" dirty="0" smtClean="0"/>
              <a:t> </a:t>
            </a:r>
            <a:r>
              <a:rPr lang="sk-SK" sz="2000" dirty="0"/>
              <a:t>tak, že [x</a:t>
            </a:r>
            <a:r>
              <a:rPr lang="sk-SK" sz="2000" dirty="0" smtClean="0"/>
              <a:t>, y</a:t>
            </a:r>
            <a:r>
              <a:rPr lang="sk-SK" sz="2000" dirty="0"/>
              <a:t>] </a:t>
            </a:r>
            <a:r>
              <a:rPr lang="sk-SK" sz="2000" b="1" dirty="0"/>
              <a:t>∈</a:t>
            </a:r>
            <a:r>
              <a:rPr lang="sk-SK" sz="2000" dirty="0" smtClean="0"/>
              <a:t> </a:t>
            </a:r>
            <a:r>
              <a:rPr lang="sk-SK" sz="2000" b="1" i="1" dirty="0"/>
              <a:t>f</a:t>
            </a:r>
            <a:r>
              <a:rPr lang="sk-SK" sz="2000" dirty="0"/>
              <a:t> </a:t>
            </a:r>
            <a:endParaRPr lang="de-DE" sz="2000" dirty="0"/>
          </a:p>
        </p:txBody>
      </p:sp>
      <p:sp>
        <p:nvSpPr>
          <p:cNvPr id="3" name="BlokTextu 2"/>
          <p:cNvSpPr txBox="1"/>
          <p:nvPr/>
        </p:nvSpPr>
        <p:spPr>
          <a:xfrm>
            <a:off x="642910" y="2571744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Graf funkcie </a:t>
            </a:r>
            <a:r>
              <a:rPr lang="sk-SK" sz="2000" dirty="0" smtClean="0"/>
              <a:t>- grafické znázornenie množiny všetkých dvojíc [x, y] v súradnicovej sústave.</a:t>
            </a:r>
            <a:endParaRPr lang="de-DE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71472" y="142852"/>
            <a:ext cx="3973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 smtClean="0"/>
              <a:t>Vlastnosti funkcií:</a:t>
            </a:r>
            <a:endParaRPr lang="de-DE" sz="40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642911" y="1357298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Definičný obor </a:t>
            </a:r>
            <a:r>
              <a:rPr lang="sk-SK" sz="2000" dirty="0" smtClean="0"/>
              <a:t>– D(f) – </a:t>
            </a:r>
            <a:r>
              <a:rPr lang="sk-SK" sz="2000" dirty="0"/>
              <a:t>množina všetkých </a:t>
            </a:r>
            <a:r>
              <a:rPr lang="sk-SK" sz="2000" dirty="0" smtClean="0"/>
              <a:t>x</a:t>
            </a:r>
            <a:r>
              <a:rPr lang="sk-SK" sz="2000" b="1" dirty="0" smtClean="0"/>
              <a:t> </a:t>
            </a:r>
            <a:r>
              <a:rPr lang="sk-SK" sz="2000" b="1" dirty="0"/>
              <a:t>∈</a:t>
            </a:r>
            <a:r>
              <a:rPr lang="sk-SK" sz="2000" dirty="0" smtClean="0"/>
              <a:t> </a:t>
            </a:r>
            <a:r>
              <a:rPr lang="sk-SK" sz="2000" b="1" i="1" dirty="0"/>
              <a:t>R</a:t>
            </a:r>
            <a:r>
              <a:rPr lang="sk-SK" sz="2000" dirty="0"/>
              <a:t> , ku ktorým existuje práve jedno </a:t>
            </a:r>
            <a:r>
              <a:rPr lang="sk-SK" sz="2000" dirty="0" smtClean="0"/>
              <a:t>y </a:t>
            </a:r>
            <a:r>
              <a:rPr lang="sk-SK" sz="2000" b="1" dirty="0"/>
              <a:t>∈ </a:t>
            </a:r>
            <a:r>
              <a:rPr lang="sk-SK" sz="2000" b="1" i="1" dirty="0" smtClean="0"/>
              <a:t>R</a:t>
            </a:r>
            <a:r>
              <a:rPr lang="sk-SK" sz="2000" dirty="0" smtClean="0"/>
              <a:t> </a:t>
            </a:r>
            <a:r>
              <a:rPr lang="sk-SK" sz="2000" dirty="0"/>
              <a:t>tak, </a:t>
            </a:r>
            <a:r>
              <a:rPr lang="sk-SK" sz="2000" dirty="0" smtClean="0"/>
              <a:t>že</a:t>
            </a:r>
            <a:r>
              <a:rPr lang="sk-SK" sz="2000" dirty="0"/>
              <a:t/>
            </a:r>
            <a:br>
              <a:rPr lang="sk-SK" sz="2000" dirty="0"/>
            </a:br>
            <a:r>
              <a:rPr lang="sk-SK" sz="2000" dirty="0"/>
              <a:t>        [x</a:t>
            </a:r>
            <a:r>
              <a:rPr lang="sk-SK" sz="2000" dirty="0" smtClean="0"/>
              <a:t>, y] </a:t>
            </a:r>
            <a:r>
              <a:rPr lang="sk-SK" sz="2000" b="1" dirty="0"/>
              <a:t>∈ </a:t>
            </a:r>
            <a:r>
              <a:rPr lang="sk-SK" sz="2000" b="1" dirty="0" smtClean="0"/>
              <a:t> </a:t>
            </a:r>
            <a:r>
              <a:rPr lang="sk-SK" sz="2000" b="1" i="1" dirty="0" smtClean="0"/>
              <a:t>f</a:t>
            </a:r>
            <a:r>
              <a:rPr lang="sk-SK" sz="2000" dirty="0" smtClean="0"/>
              <a:t> </a:t>
            </a:r>
            <a:r>
              <a:rPr lang="sk-SK" sz="2000" dirty="0"/>
              <a:t>, y = </a:t>
            </a:r>
            <a:r>
              <a:rPr lang="sk-SK" sz="2000" b="1" i="1" dirty="0"/>
              <a:t>f</a:t>
            </a:r>
            <a:r>
              <a:rPr lang="sk-SK" sz="2000" dirty="0"/>
              <a:t>(x) </a:t>
            </a:r>
            <a:endParaRPr lang="de-DE" sz="2000" dirty="0"/>
          </a:p>
        </p:txBody>
      </p:sp>
      <p:sp>
        <p:nvSpPr>
          <p:cNvPr id="4" name="BlokTextu 3"/>
          <p:cNvSpPr txBox="1"/>
          <p:nvPr/>
        </p:nvSpPr>
        <p:spPr>
          <a:xfrm>
            <a:off x="642910" y="3214686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/>
              <a:t>Obor hodnôt </a:t>
            </a:r>
            <a:r>
              <a:rPr lang="sk-SK" sz="2000" dirty="0" smtClean="0"/>
              <a:t>– H(f) – množina všetkých hodnôt, ktoré môže funkcia </a:t>
            </a:r>
            <a:r>
              <a:rPr lang="sk-SK" sz="2000" b="1" i="1" dirty="0" smtClean="0"/>
              <a:t>f</a:t>
            </a:r>
            <a:r>
              <a:rPr lang="sk-SK" sz="2000" b="1" dirty="0" smtClean="0"/>
              <a:t> </a:t>
            </a:r>
            <a:r>
              <a:rPr lang="sk-SK" sz="2000" dirty="0" smtClean="0"/>
              <a:t>na svojom definičnom obore nadobudnúť. </a:t>
            </a:r>
            <a:endParaRPr lang="de-DE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785786" y="285728"/>
            <a:ext cx="2485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Monotónnosť funkcie</a:t>
            </a:r>
            <a:endParaRPr lang="de-DE" sz="2000" b="1" dirty="0"/>
          </a:p>
        </p:txBody>
      </p:sp>
      <p:pic>
        <p:nvPicPr>
          <p:cNvPr id="13330" name="Picture 18"/>
          <p:cNvPicPr>
            <a:picLocks noChangeAspect="1" noChangeArrowheads="1"/>
          </p:cNvPicPr>
          <p:nvPr/>
        </p:nvPicPr>
        <p:blipFill>
          <a:blip r:embed="rId2"/>
          <a:srcRect l="26563" t="51389" r="37890" b="34027"/>
          <a:stretch>
            <a:fillRect/>
          </a:stretch>
        </p:blipFill>
        <p:spPr bwMode="auto">
          <a:xfrm>
            <a:off x="785786" y="785794"/>
            <a:ext cx="650085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32" name="Picture 20" descr="Výsledok vyhľadávania obrázkov pre dopyt rastuca funkc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838699"/>
            <a:ext cx="2095500" cy="2019301"/>
          </a:xfrm>
          <a:prstGeom prst="rect">
            <a:avLst/>
          </a:prstGeom>
          <a:noFill/>
        </p:spPr>
      </p:pic>
      <p:pic>
        <p:nvPicPr>
          <p:cNvPr id="13334" name="Picture 22" descr="Výsledok vyhľadávania obrázkov pre dopyt rastuca funkci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2643182"/>
            <a:ext cx="2947795" cy="1571636"/>
          </a:xfrm>
          <a:prstGeom prst="rect">
            <a:avLst/>
          </a:prstGeom>
          <a:noFill/>
        </p:spPr>
      </p:pic>
      <p:pic>
        <p:nvPicPr>
          <p:cNvPr id="13336" name="Picture 24" descr="Výsledok vyhľadávania obrázkov pre dopyt rastuca funkci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2714620"/>
            <a:ext cx="2438400" cy="2057401"/>
          </a:xfrm>
          <a:prstGeom prst="rect">
            <a:avLst/>
          </a:prstGeom>
          <a:noFill/>
        </p:spPr>
      </p:pic>
      <p:sp>
        <p:nvSpPr>
          <p:cNvPr id="13338" name="AutoShape 26" descr="Výsledok vyhľadávania obrázkov pre dopyt nerastuca funkcia"/>
          <p:cNvSpPr>
            <a:spLocks noChangeAspect="1" noChangeArrowheads="1"/>
          </p:cNvSpPr>
          <p:nvPr/>
        </p:nvSpPr>
        <p:spPr bwMode="auto">
          <a:xfrm>
            <a:off x="155575" y="-800100"/>
            <a:ext cx="233362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340" name="AutoShape 28" descr="Výsledok vyhľadávania obrázkov pre dopyt nerastuca funkcia"/>
          <p:cNvSpPr>
            <a:spLocks noChangeAspect="1" noChangeArrowheads="1"/>
          </p:cNvSpPr>
          <p:nvPr/>
        </p:nvSpPr>
        <p:spPr bwMode="auto">
          <a:xfrm>
            <a:off x="155575" y="-800100"/>
            <a:ext cx="233362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342" name="AutoShape 30" descr="Výsledok vyhľadávania obrázkov pre dopyt nerastuca funkcia"/>
          <p:cNvSpPr>
            <a:spLocks noChangeAspect="1" noChangeArrowheads="1"/>
          </p:cNvSpPr>
          <p:nvPr/>
        </p:nvSpPr>
        <p:spPr bwMode="auto">
          <a:xfrm>
            <a:off x="155575" y="-800100"/>
            <a:ext cx="233362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344" name="AutoShape 32" descr="Výsledok vyhľadávania obrázkov pre dopyt nerastuca funkcia"/>
          <p:cNvSpPr>
            <a:spLocks noChangeAspect="1" noChangeArrowheads="1"/>
          </p:cNvSpPr>
          <p:nvPr/>
        </p:nvSpPr>
        <p:spPr bwMode="auto">
          <a:xfrm>
            <a:off x="155575" y="-800100"/>
            <a:ext cx="233362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3346" name="AutoShape 34" descr="Výsledok vyhľadávania obrázkov pre dopyt nerastuca funkcia"/>
          <p:cNvSpPr>
            <a:spLocks noChangeAspect="1" noChangeArrowheads="1"/>
          </p:cNvSpPr>
          <p:nvPr/>
        </p:nvSpPr>
        <p:spPr bwMode="auto">
          <a:xfrm>
            <a:off x="155575" y="-800100"/>
            <a:ext cx="2333625" cy="1676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3347" name="Picture 3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57290" y="4714884"/>
            <a:ext cx="23336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857224" y="500042"/>
            <a:ext cx="2446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Ohraničenosť funkcie</a:t>
            </a:r>
            <a:endParaRPr lang="de-DE" sz="2000" b="1" dirty="0"/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2"/>
          <a:srcRect l="28125" t="82639" r="35156" b="9027"/>
          <a:stretch>
            <a:fillRect/>
          </a:stretch>
        </p:blipFill>
        <p:spPr bwMode="auto">
          <a:xfrm>
            <a:off x="1142976" y="1643050"/>
            <a:ext cx="671517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 descr="Výsledok vyhľadávania obrázkov pre dopyt ohranicena funkc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143248"/>
            <a:ext cx="4257675" cy="2381250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928662" y="1214422"/>
            <a:ext cx="1478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Funkcia </a:t>
            </a:r>
            <a:r>
              <a:rPr lang="sk-SK" sz="20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je:</a:t>
            </a:r>
            <a:endParaRPr lang="de-DE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642910" y="357166"/>
            <a:ext cx="1002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err="1" smtClean="0"/>
              <a:t>Párnosť</a:t>
            </a:r>
            <a:endParaRPr lang="de-DE" sz="20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714348" y="2928934"/>
            <a:ext cx="1307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err="1" smtClean="0"/>
              <a:t>Nepárnosť</a:t>
            </a:r>
            <a:endParaRPr lang="de-DE" b="1" dirty="0"/>
          </a:p>
        </p:txBody>
      </p:sp>
      <p:pic>
        <p:nvPicPr>
          <p:cNvPr id="10242" name="Picture 2" descr="Výsledok vyhľadávania obrázkov pre dopyt parna funkc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500042"/>
            <a:ext cx="3857625" cy="2200275"/>
          </a:xfrm>
          <a:prstGeom prst="rect">
            <a:avLst/>
          </a:prstGeom>
          <a:noFill/>
        </p:spPr>
      </p:pic>
      <p:pic>
        <p:nvPicPr>
          <p:cNvPr id="10244" name="Picture 4" descr="Výsledok vyhľadávania obrázkov pre dopyt neparna funkc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3286124"/>
            <a:ext cx="3500462" cy="3313089"/>
          </a:xfrm>
          <a:prstGeom prst="rect">
            <a:avLst/>
          </a:prstGeom>
          <a:noFill/>
        </p:spPr>
      </p:pic>
      <p:sp>
        <p:nvSpPr>
          <p:cNvPr id="6" name="BlokTextu 5"/>
          <p:cNvSpPr txBox="1"/>
          <p:nvPr/>
        </p:nvSpPr>
        <p:spPr>
          <a:xfrm>
            <a:off x="642910" y="1000108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Funkcia je párna </a:t>
            </a:r>
            <a:r>
              <a:rPr lang="sk-SK" sz="2000" dirty="0" smtClean="0">
                <a:sym typeface="Wingdings" pitchFamily="2" charset="2"/>
              </a:rPr>
              <a:t> pre každé x, -x </a:t>
            </a:r>
            <a:r>
              <a:rPr lang="sk-SK" sz="2000" b="1" dirty="0" smtClean="0"/>
              <a:t>∈</a:t>
            </a:r>
            <a:r>
              <a:rPr lang="sk-SK" sz="2000" dirty="0" smtClean="0"/>
              <a:t>D(f) platí, že f(x) = f(-x)</a:t>
            </a:r>
            <a:endParaRPr lang="de-DE" sz="2000" dirty="0"/>
          </a:p>
        </p:txBody>
      </p:sp>
      <p:sp>
        <p:nvSpPr>
          <p:cNvPr id="7" name="Obdĺžnik 6"/>
          <p:cNvSpPr/>
          <p:nvPr/>
        </p:nvSpPr>
        <p:spPr>
          <a:xfrm>
            <a:off x="714348" y="3500438"/>
            <a:ext cx="4857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dirty="0" smtClean="0"/>
              <a:t>Funkcia je nepárna </a:t>
            </a:r>
            <a:r>
              <a:rPr lang="sk-SK" sz="2000" dirty="0" smtClean="0">
                <a:sym typeface="Wingdings" pitchFamily="2" charset="2"/>
              </a:rPr>
              <a:t> pre každé x, -x</a:t>
            </a:r>
            <a:r>
              <a:rPr lang="sk-SK" sz="2000" b="1" dirty="0" smtClean="0"/>
              <a:t> ∈</a:t>
            </a:r>
            <a:r>
              <a:rPr lang="sk-SK" sz="2000" dirty="0" smtClean="0"/>
              <a:t>D(f) platí, že -f(x) = f(-x)</a:t>
            </a:r>
            <a:endParaRPr lang="de-DE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785786" y="500042"/>
            <a:ext cx="14929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Periodickosť</a:t>
            </a:r>
            <a:endParaRPr lang="de-DE" sz="2000" b="1" dirty="0"/>
          </a:p>
        </p:txBody>
      </p:sp>
      <p:pic>
        <p:nvPicPr>
          <p:cNvPr id="9218" name="Picture 2" descr="Výsledok vyhľadávania obrázkov pre dopyt periodicka funkc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876"/>
            <a:ext cx="5876925" cy="1209676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857224" y="1071546"/>
            <a:ext cx="7643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dirty="0" smtClean="0"/>
              <a:t>Funkciu </a:t>
            </a:r>
            <a:r>
              <a:rPr lang="sk-SK" sz="2000" i="1" dirty="0" smtClean="0"/>
              <a:t>f</a:t>
            </a:r>
            <a:r>
              <a:rPr lang="sk-SK" sz="2000" dirty="0" smtClean="0"/>
              <a:t> nazývame </a:t>
            </a:r>
            <a:r>
              <a:rPr lang="sk-SK" sz="2000" b="1" dirty="0" smtClean="0"/>
              <a:t>periodická </a:t>
            </a:r>
            <a:r>
              <a:rPr lang="sk-SK" sz="2000" dirty="0" smtClean="0"/>
              <a:t>práve vtedy, keď existuje také reálne číslo </a:t>
            </a:r>
            <a:r>
              <a:rPr lang="sk-SK" sz="2000" i="1" dirty="0" smtClean="0"/>
              <a:t>p</a:t>
            </a:r>
            <a:r>
              <a:rPr lang="sk-SK" sz="2000" dirty="0" smtClean="0"/>
              <a:t>≠0, že pre každé </a:t>
            </a:r>
            <a:r>
              <a:rPr lang="sk-SK" sz="2000" i="1" dirty="0" smtClean="0"/>
              <a:t>x</a:t>
            </a:r>
            <a:r>
              <a:rPr lang="sk-SK" sz="2000" dirty="0" smtClean="0"/>
              <a:t> ∈ D(</a:t>
            </a:r>
            <a:r>
              <a:rPr lang="sk-SK" sz="2000" i="1" dirty="0" smtClean="0"/>
              <a:t>f</a:t>
            </a:r>
            <a:r>
              <a:rPr lang="sk-SK" sz="2000" dirty="0" smtClean="0"/>
              <a:t>) je aj </a:t>
            </a:r>
            <a:r>
              <a:rPr lang="sk-SK" sz="2000" i="1" dirty="0" smtClean="0"/>
              <a:t>x</a:t>
            </a:r>
            <a:r>
              <a:rPr lang="sk-SK" sz="2000" dirty="0" smtClean="0"/>
              <a:t> ± </a:t>
            </a:r>
            <a:r>
              <a:rPr lang="sk-SK" sz="2000" i="1" dirty="0" smtClean="0"/>
              <a:t>p</a:t>
            </a:r>
            <a:r>
              <a:rPr lang="sk-SK" sz="2000" dirty="0" smtClean="0"/>
              <a:t> ∈ D(</a:t>
            </a:r>
            <a:r>
              <a:rPr lang="sk-SK" sz="2000" i="1" dirty="0" smtClean="0"/>
              <a:t>f</a:t>
            </a:r>
            <a:r>
              <a:rPr lang="sk-SK" sz="2000" dirty="0" smtClean="0"/>
              <a:t>) a platí: </a:t>
            </a:r>
            <a:r>
              <a:rPr lang="sk-SK" sz="2000" i="1" dirty="0" smtClean="0"/>
              <a:t>f</a:t>
            </a:r>
            <a:r>
              <a:rPr lang="sk-SK" sz="2000" dirty="0" smtClean="0"/>
              <a:t>(</a:t>
            </a:r>
            <a:r>
              <a:rPr lang="sk-SK" sz="2000" i="1" dirty="0" smtClean="0"/>
              <a:t>x</a:t>
            </a:r>
            <a:r>
              <a:rPr lang="sk-SK" sz="2000" dirty="0" smtClean="0"/>
              <a:t> ± </a:t>
            </a:r>
            <a:r>
              <a:rPr lang="sk-SK" sz="2000" i="1" dirty="0" smtClean="0"/>
              <a:t>p</a:t>
            </a:r>
            <a:r>
              <a:rPr lang="sk-SK" sz="2000" dirty="0" smtClean="0"/>
              <a:t>) = </a:t>
            </a:r>
            <a:r>
              <a:rPr lang="sk-SK" sz="2000" i="1" dirty="0" smtClean="0"/>
              <a:t>f</a:t>
            </a:r>
            <a:r>
              <a:rPr lang="sk-SK" sz="2000" dirty="0" smtClean="0"/>
              <a:t>(</a:t>
            </a:r>
            <a:r>
              <a:rPr lang="sk-SK" sz="2000" i="1" dirty="0" smtClean="0"/>
              <a:t>x</a:t>
            </a:r>
            <a:r>
              <a:rPr lang="sk-SK" sz="2000" dirty="0" smtClean="0"/>
              <a:t>) </a:t>
            </a:r>
            <a:endParaRPr lang="de-DE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8596" y="357166"/>
            <a:ext cx="2418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Maximum, minimum</a:t>
            </a:r>
            <a:endParaRPr lang="de-DE" b="1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/>
          <a:srcRect l="33203" t="29167" r="48828" b="63889"/>
          <a:stretch>
            <a:fillRect/>
          </a:stretch>
        </p:blipFill>
        <p:spPr bwMode="auto">
          <a:xfrm>
            <a:off x="642910" y="928670"/>
            <a:ext cx="4786346" cy="1040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 descr="Výsledok vyhľadávania obrázkov pre dopyt maximum funkc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857496"/>
            <a:ext cx="4629150" cy="2781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28596" y="357166"/>
            <a:ext cx="1688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Prostá funkcia</a:t>
            </a:r>
            <a:endParaRPr lang="de-DE" sz="2000" b="1" dirty="0"/>
          </a:p>
        </p:txBody>
      </p:sp>
      <p:pic>
        <p:nvPicPr>
          <p:cNvPr id="8194" name="Picture 2" descr="Výsledok vyhľadávania obrázkov pre dopyt neprosta funkc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285992"/>
            <a:ext cx="5029200" cy="3952876"/>
          </a:xfrm>
          <a:prstGeom prst="rect">
            <a:avLst/>
          </a:prstGeom>
          <a:noFill/>
        </p:spPr>
      </p:pic>
      <p:sp>
        <p:nvSpPr>
          <p:cNvPr id="4" name="BlokTextu 3"/>
          <p:cNvSpPr txBox="1"/>
          <p:nvPr/>
        </p:nvSpPr>
        <p:spPr>
          <a:xfrm>
            <a:off x="571472" y="928670"/>
            <a:ext cx="71601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/>
              <a:t>Funkcia je prostá </a:t>
            </a:r>
            <a:r>
              <a:rPr lang="sk-SK" sz="2000" dirty="0" smtClean="0">
                <a:sym typeface="Wingdings" pitchFamily="2" charset="2"/>
              </a:rPr>
              <a:t> pre každé y </a:t>
            </a:r>
            <a:r>
              <a:rPr lang="sk-SK" sz="2000" b="1" dirty="0" smtClean="0"/>
              <a:t>∈ </a:t>
            </a:r>
            <a:r>
              <a:rPr lang="sk-SK" sz="2000" dirty="0" smtClean="0"/>
              <a:t>H(f) existuje práve jedno x</a:t>
            </a:r>
            <a:r>
              <a:rPr lang="sk-SK" sz="2000" b="1" dirty="0"/>
              <a:t> </a:t>
            </a:r>
            <a:r>
              <a:rPr lang="sk-SK" sz="2000" b="1" dirty="0" smtClean="0"/>
              <a:t>∈ </a:t>
            </a:r>
            <a:r>
              <a:rPr lang="sk-SK" sz="2000" dirty="0" smtClean="0"/>
              <a:t>D(f)</a:t>
            </a:r>
            <a:endParaRPr lang="de-DE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299</Words>
  <Application>Microsoft Office PowerPoint</Application>
  <PresentationFormat>Prezentácia na obrazovke (4:3)</PresentationFormat>
  <Paragraphs>31</Paragraphs>
  <Slides>13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 Janík</dc:creator>
  <cp:lastModifiedBy>Jakub Janík</cp:lastModifiedBy>
  <cp:revision>10</cp:revision>
  <dcterms:created xsi:type="dcterms:W3CDTF">2019-02-08T07:29:28Z</dcterms:created>
  <dcterms:modified xsi:type="dcterms:W3CDTF">2019-02-08T08:40:14Z</dcterms:modified>
</cp:coreProperties>
</file>