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7.12.2018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7.12.2018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7.12.2018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7.12.2018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7.12.2018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7.12.2018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7.12.2018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7.12.2018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7.12.2018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7.12.2018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7.12.2018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F92E2F3-A957-4897-AE39-228CC061DCDB}" type="datetimeFigureOut">
              <a:rPr lang="sk-SK" smtClean="0"/>
              <a:t>7.12.2018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Vlastnosti funkcie a lineárna funkcia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Šimon Hatala</a:t>
            </a:r>
          </a:p>
          <a:p>
            <a:r>
              <a:rPr lang="sk-SK" dirty="0" smtClean="0"/>
              <a:t>4.B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5353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Funkcia f reálnej premennej x </a:t>
            </a:r>
            <a:r>
              <a:rPr lang="pl-PL" dirty="0" smtClean="0"/>
              <a:t>je: </a:t>
            </a:r>
          </a:p>
          <a:p>
            <a:r>
              <a:rPr lang="sk-SK" dirty="0" smtClean="0"/>
              <a:t>každé </a:t>
            </a:r>
            <a:r>
              <a:rPr lang="sk-SK" dirty="0"/>
              <a:t>zobrazenie f v množine všetkých reálnych čísel; </a:t>
            </a:r>
            <a:endParaRPr lang="sk-SK" dirty="0" smtClean="0"/>
          </a:p>
          <a:p>
            <a:r>
              <a:rPr lang="sk-SK" dirty="0" smtClean="0"/>
              <a:t>množina </a:t>
            </a:r>
            <a:r>
              <a:rPr lang="sk-SK" dirty="0"/>
              <a:t>f všetkých usporiadaných dvojíc[</a:t>
            </a:r>
            <a:r>
              <a:rPr lang="sk-SK" dirty="0" err="1"/>
              <a:t>x,y</a:t>
            </a:r>
            <a:r>
              <a:rPr lang="sk-SK" dirty="0"/>
              <a:t>] </a:t>
            </a:r>
            <a:r>
              <a:rPr lang="sk-SK" dirty="0"/>
              <a:t>∈</a:t>
            </a:r>
            <a:r>
              <a:rPr lang="sk-SK" dirty="0" smtClean="0"/>
              <a:t> R </a:t>
            </a:r>
            <a:r>
              <a:rPr lang="sk-SK" dirty="0"/>
              <a:t>x R pre ktorú platí: ku každému x </a:t>
            </a:r>
            <a:r>
              <a:rPr lang="sk-SK" dirty="0" smtClean="0"/>
              <a:t>∈ R </a:t>
            </a:r>
            <a:r>
              <a:rPr lang="sk-SK" dirty="0"/>
              <a:t>existuje najviac jedno y </a:t>
            </a:r>
            <a:r>
              <a:rPr lang="sk-SK" dirty="0" smtClean="0"/>
              <a:t>∈ R </a:t>
            </a:r>
            <a:r>
              <a:rPr lang="sk-SK" dirty="0"/>
              <a:t>tak, že [</a:t>
            </a:r>
            <a:r>
              <a:rPr lang="sk-SK" dirty="0" err="1"/>
              <a:t>x,y</a:t>
            </a:r>
            <a:r>
              <a:rPr lang="sk-SK" dirty="0"/>
              <a:t>] </a:t>
            </a:r>
            <a:r>
              <a:rPr lang="sk-SK" dirty="0"/>
              <a:t>∈</a:t>
            </a:r>
            <a:r>
              <a:rPr lang="sk-SK" dirty="0" smtClean="0"/>
              <a:t> </a:t>
            </a:r>
            <a:r>
              <a:rPr lang="sk-SK" dirty="0"/>
              <a:t>f </a:t>
            </a:r>
            <a:r>
              <a:rPr lang="sk-SK" dirty="0" smtClean="0"/>
              <a:t>.</a:t>
            </a:r>
          </a:p>
          <a:p>
            <a:r>
              <a:rPr lang="sk-SK" dirty="0" smtClean="0"/>
              <a:t> predpis </a:t>
            </a:r>
            <a:r>
              <a:rPr lang="sk-SK" dirty="0"/>
              <a:t>f , ktorý každému x </a:t>
            </a:r>
            <a:r>
              <a:rPr lang="sk-SK" dirty="0"/>
              <a:t>∈</a:t>
            </a:r>
            <a:r>
              <a:rPr lang="sk-SK" dirty="0" smtClean="0"/>
              <a:t> R priraďuje </a:t>
            </a:r>
            <a:r>
              <a:rPr lang="sk-SK" dirty="0"/>
              <a:t>najviac jedno y </a:t>
            </a:r>
            <a:r>
              <a:rPr lang="sk-SK" dirty="0" smtClean="0"/>
              <a:t>∈ R </a:t>
            </a:r>
            <a:r>
              <a:rPr lang="sk-SK" dirty="0"/>
              <a:t>tak, že y = f(x)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53809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Definičný obor: </a:t>
            </a:r>
            <a:r>
              <a:rPr lang="sk-SK" dirty="0" smtClean="0"/>
              <a:t> </a:t>
            </a:r>
            <a:r>
              <a:rPr lang="sk-SK" dirty="0"/>
              <a:t>je množina všetkých x ∈</a:t>
            </a:r>
            <a:r>
              <a:rPr lang="sk-SK" dirty="0" smtClean="0"/>
              <a:t> </a:t>
            </a:r>
            <a:r>
              <a:rPr lang="sk-SK" dirty="0"/>
              <a:t>R , ku ktorým existuje práve jedno y ∈ </a:t>
            </a:r>
            <a:r>
              <a:rPr lang="sk-SK" dirty="0" smtClean="0"/>
              <a:t>R </a:t>
            </a:r>
            <a:r>
              <a:rPr lang="sk-SK" dirty="0"/>
              <a:t>tak, že [</a:t>
            </a:r>
            <a:r>
              <a:rPr lang="sk-SK" dirty="0" err="1" smtClean="0"/>
              <a:t>x,y</a:t>
            </a:r>
            <a:r>
              <a:rPr lang="sk-SK" dirty="0" smtClean="0"/>
              <a:t>]</a:t>
            </a:r>
            <a:r>
              <a:rPr lang="sk-SK" dirty="0"/>
              <a:t> ∈ </a:t>
            </a:r>
            <a:r>
              <a:rPr lang="sk-SK" dirty="0" smtClean="0"/>
              <a:t> f </a:t>
            </a:r>
            <a:r>
              <a:rPr lang="sk-SK" dirty="0"/>
              <a:t>, y = f(x) . </a:t>
            </a:r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r>
              <a:rPr lang="sk-SK" dirty="0"/>
              <a:t>Obor hodnôt: </a:t>
            </a:r>
            <a:r>
              <a:rPr lang="sk-SK" dirty="0" smtClean="0"/>
              <a:t> </a:t>
            </a:r>
            <a:r>
              <a:rPr lang="sk-SK" dirty="0"/>
              <a:t>je množina všetkých y ∈ </a:t>
            </a:r>
            <a:r>
              <a:rPr lang="sk-SK" dirty="0" smtClean="0"/>
              <a:t>R </a:t>
            </a:r>
            <a:r>
              <a:rPr lang="sk-SK" dirty="0"/>
              <a:t>, ku ktorým existuje </a:t>
            </a:r>
            <a:r>
              <a:rPr lang="sk-SK" dirty="0" smtClean="0"/>
              <a:t>aspoň </a:t>
            </a:r>
            <a:r>
              <a:rPr lang="sk-SK" dirty="0"/>
              <a:t>jedno </a:t>
            </a:r>
            <a:r>
              <a:rPr lang="sk-SK" dirty="0" smtClean="0"/>
              <a:t>x</a:t>
            </a:r>
            <a:r>
              <a:rPr lang="sk-SK" dirty="0"/>
              <a:t> ∈ </a:t>
            </a:r>
            <a:r>
              <a:rPr lang="sk-SK" dirty="0" smtClean="0"/>
              <a:t>R </a:t>
            </a:r>
            <a:r>
              <a:rPr lang="sk-SK" dirty="0"/>
              <a:t>tak, že [</a:t>
            </a:r>
            <a:r>
              <a:rPr lang="sk-SK" dirty="0" err="1"/>
              <a:t>x,y</a:t>
            </a:r>
            <a:r>
              <a:rPr lang="sk-SK" dirty="0" smtClean="0"/>
              <a:t>]</a:t>
            </a:r>
            <a:r>
              <a:rPr lang="sk-SK" dirty="0"/>
              <a:t> ∈</a:t>
            </a:r>
            <a:r>
              <a:rPr lang="sk-SK" dirty="0" smtClean="0"/>
              <a:t> </a:t>
            </a:r>
            <a:r>
              <a:rPr lang="sk-SK" dirty="0"/>
              <a:t>f , y = f(x) . </a:t>
            </a:r>
          </a:p>
        </p:txBody>
      </p:sp>
    </p:spTree>
    <p:extLst>
      <p:ext uri="{BB962C8B-B14F-4D97-AF65-F5344CB8AC3E}">
        <p14:creationId xmlns:p14="http://schemas.microsoft.com/office/powerpoint/2010/main" val="407417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sk-SK" dirty="0" smtClean="0"/>
              <a:t>Vlastnosti funkcií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58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k-SK" dirty="0"/>
              <a:t>Funkcia f je na množine M : </a:t>
            </a:r>
            <a:endParaRPr lang="sk-SK" dirty="0" smtClean="0"/>
          </a:p>
          <a:p>
            <a:pPr marL="457200" indent="-457200">
              <a:buAutoNum type="alphaLcParenR"/>
            </a:pPr>
            <a:r>
              <a:rPr lang="sk-SK" dirty="0" smtClean="0"/>
              <a:t>rastúca </a:t>
            </a:r>
            <a:r>
              <a:rPr lang="sk-SK" dirty="0"/>
              <a:t>∀ </a:t>
            </a:r>
            <a:r>
              <a:rPr lang="sk-SK" dirty="0" smtClean="0"/>
              <a:t>x1,x2 </a:t>
            </a:r>
            <a:r>
              <a:rPr lang="sk-SK" dirty="0"/>
              <a:t>∈</a:t>
            </a:r>
            <a:r>
              <a:rPr lang="sk-SK" dirty="0" smtClean="0"/>
              <a:t> </a:t>
            </a:r>
            <a:r>
              <a:rPr lang="sk-SK" dirty="0"/>
              <a:t>M platí, ak x1&gt;x2, tak f(x1) &gt; </a:t>
            </a:r>
            <a:r>
              <a:rPr lang="sk-SK" dirty="0" smtClean="0"/>
              <a:t>f(x2)</a:t>
            </a:r>
          </a:p>
          <a:p>
            <a:pPr marL="0" indent="0">
              <a:buNone/>
            </a:pPr>
            <a:r>
              <a:rPr lang="sk-SK" dirty="0" smtClean="0"/>
              <a:t>b) </a:t>
            </a:r>
            <a:r>
              <a:rPr lang="sk-SK" dirty="0"/>
              <a:t>klesajúca </a:t>
            </a:r>
            <a:r>
              <a:rPr lang="sk-SK" dirty="0"/>
              <a:t>∀</a:t>
            </a:r>
            <a:r>
              <a:rPr lang="sk-SK" dirty="0" smtClean="0"/>
              <a:t> </a:t>
            </a:r>
            <a:r>
              <a:rPr lang="sk-SK" dirty="0"/>
              <a:t>x1,x2 ∈</a:t>
            </a:r>
            <a:r>
              <a:rPr lang="sk-SK" dirty="0" smtClean="0"/>
              <a:t> </a:t>
            </a:r>
            <a:r>
              <a:rPr lang="sk-SK" dirty="0"/>
              <a:t>M platí, ak x1&gt;x2, tak f(x1) &lt; f(x2) 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c</a:t>
            </a:r>
            <a:r>
              <a:rPr lang="sk-SK" dirty="0"/>
              <a:t>) nerastúca </a:t>
            </a:r>
            <a:r>
              <a:rPr lang="sk-SK" dirty="0"/>
              <a:t>∀</a:t>
            </a:r>
            <a:r>
              <a:rPr lang="sk-SK" dirty="0" smtClean="0"/>
              <a:t> </a:t>
            </a:r>
            <a:r>
              <a:rPr lang="sk-SK" dirty="0"/>
              <a:t>x1,x2 ∈</a:t>
            </a:r>
            <a:r>
              <a:rPr lang="sk-SK" dirty="0" smtClean="0"/>
              <a:t> </a:t>
            </a:r>
            <a:r>
              <a:rPr lang="sk-SK" dirty="0"/>
              <a:t>M platí, ak x1&gt;x2, tak f(x1) ≤</a:t>
            </a:r>
            <a:r>
              <a:rPr lang="sk-SK" dirty="0" smtClean="0"/>
              <a:t> </a:t>
            </a:r>
            <a:r>
              <a:rPr lang="sk-SK" dirty="0"/>
              <a:t>f(x2) 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d</a:t>
            </a:r>
            <a:r>
              <a:rPr lang="sk-SK" dirty="0"/>
              <a:t>) </a:t>
            </a:r>
            <a:r>
              <a:rPr lang="sk-SK" dirty="0" smtClean="0"/>
              <a:t>neklesajúca </a:t>
            </a:r>
            <a:r>
              <a:rPr lang="sk-SK" dirty="0"/>
              <a:t>∀ </a:t>
            </a:r>
            <a:r>
              <a:rPr lang="sk-SK" dirty="0" smtClean="0"/>
              <a:t>x1,x2 </a:t>
            </a:r>
            <a:r>
              <a:rPr lang="sk-SK" dirty="0"/>
              <a:t>∈</a:t>
            </a:r>
            <a:r>
              <a:rPr lang="sk-SK" dirty="0" smtClean="0"/>
              <a:t> </a:t>
            </a:r>
            <a:r>
              <a:rPr lang="sk-SK" dirty="0"/>
              <a:t>M platí, ak x1&gt;x2, tak f(x1) ≥</a:t>
            </a:r>
            <a:r>
              <a:rPr lang="sk-SK" dirty="0" smtClean="0"/>
              <a:t> </a:t>
            </a:r>
            <a:r>
              <a:rPr lang="sk-SK" dirty="0"/>
              <a:t>f(x2) </a:t>
            </a:r>
          </a:p>
          <a:p>
            <a:pPr marL="0" indent="0">
              <a:buNone/>
            </a:pPr>
            <a:r>
              <a:rPr lang="sk-SK" dirty="0" smtClean="0"/>
              <a:t>e</a:t>
            </a:r>
            <a:r>
              <a:rPr lang="sk-SK" dirty="0"/>
              <a:t>) prostá </a:t>
            </a:r>
            <a:r>
              <a:rPr lang="sk-SK" dirty="0"/>
              <a:t>∀ </a:t>
            </a:r>
            <a:r>
              <a:rPr lang="sk-SK" dirty="0" smtClean="0"/>
              <a:t>x1,x2 </a:t>
            </a:r>
            <a:r>
              <a:rPr lang="sk-SK" dirty="0"/>
              <a:t>∈</a:t>
            </a:r>
            <a:r>
              <a:rPr lang="sk-SK" dirty="0" smtClean="0"/>
              <a:t> </a:t>
            </a:r>
            <a:r>
              <a:rPr lang="sk-SK" dirty="0"/>
              <a:t>M platí, ak x1 </a:t>
            </a:r>
            <a:r>
              <a:rPr lang="sk-SK" dirty="0"/>
              <a:t>≠</a:t>
            </a:r>
            <a:r>
              <a:rPr lang="sk-SK" dirty="0" smtClean="0"/>
              <a:t> </a:t>
            </a:r>
            <a:r>
              <a:rPr lang="sk-SK" dirty="0"/>
              <a:t>x2, tak f(x1) </a:t>
            </a:r>
            <a:r>
              <a:rPr lang="sk-SK" dirty="0"/>
              <a:t>≠</a:t>
            </a:r>
            <a:r>
              <a:rPr lang="sk-SK" dirty="0" smtClean="0"/>
              <a:t> </a:t>
            </a:r>
            <a:r>
              <a:rPr lang="sk-SK" dirty="0"/>
              <a:t>f(x2) 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f</a:t>
            </a:r>
            <a:r>
              <a:rPr lang="sk-SK" dirty="0"/>
              <a:t>) ohraničená zhora </a:t>
            </a:r>
            <a:r>
              <a:rPr lang="sk-SK" dirty="0"/>
              <a:t>∀ </a:t>
            </a:r>
            <a:r>
              <a:rPr lang="sk-SK" dirty="0" smtClean="0"/>
              <a:t>existuje </a:t>
            </a:r>
            <a:r>
              <a:rPr lang="sk-SK" dirty="0"/>
              <a:t>h ∈</a:t>
            </a:r>
            <a:r>
              <a:rPr lang="sk-SK" dirty="0" smtClean="0"/>
              <a:t> </a:t>
            </a:r>
            <a:r>
              <a:rPr lang="sk-SK" dirty="0"/>
              <a:t>R, že </a:t>
            </a:r>
            <a:r>
              <a:rPr lang="sk-SK" dirty="0"/>
              <a:t>∀ </a:t>
            </a:r>
            <a:r>
              <a:rPr lang="sk-SK" dirty="0" smtClean="0"/>
              <a:t>x </a:t>
            </a:r>
            <a:r>
              <a:rPr lang="sk-SK" dirty="0"/>
              <a:t>∈</a:t>
            </a:r>
            <a:r>
              <a:rPr lang="sk-SK" dirty="0" smtClean="0"/>
              <a:t> </a:t>
            </a:r>
            <a:r>
              <a:rPr lang="sk-SK" dirty="0"/>
              <a:t>M platí f(x</a:t>
            </a:r>
            <a:r>
              <a:rPr lang="sk-SK" dirty="0" smtClean="0"/>
              <a:t>)</a:t>
            </a:r>
            <a:r>
              <a:rPr lang="sk-SK" dirty="0"/>
              <a:t> ≤</a:t>
            </a:r>
            <a:r>
              <a:rPr lang="sk-SK" dirty="0" smtClean="0"/>
              <a:t> </a:t>
            </a:r>
            <a:r>
              <a:rPr lang="sk-SK" dirty="0"/>
              <a:t>h 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g</a:t>
            </a:r>
            <a:r>
              <a:rPr lang="sk-SK" dirty="0"/>
              <a:t>) ohraničená zdola </a:t>
            </a:r>
            <a:r>
              <a:rPr lang="sk-SK" dirty="0"/>
              <a:t>∀ </a:t>
            </a:r>
            <a:r>
              <a:rPr lang="sk-SK" dirty="0" smtClean="0"/>
              <a:t>existuje </a:t>
            </a:r>
            <a:r>
              <a:rPr lang="sk-SK" dirty="0"/>
              <a:t>d ∈ </a:t>
            </a:r>
            <a:r>
              <a:rPr lang="sk-SK" dirty="0" smtClean="0"/>
              <a:t>R</a:t>
            </a:r>
            <a:r>
              <a:rPr lang="sk-SK" dirty="0"/>
              <a:t>, že </a:t>
            </a:r>
            <a:r>
              <a:rPr lang="sk-SK" dirty="0"/>
              <a:t>∀</a:t>
            </a:r>
            <a:r>
              <a:rPr lang="sk-SK" dirty="0" smtClean="0"/>
              <a:t> </a:t>
            </a:r>
            <a:r>
              <a:rPr lang="sk-SK" dirty="0"/>
              <a:t>x ∈</a:t>
            </a:r>
            <a:r>
              <a:rPr lang="sk-SK" dirty="0" smtClean="0"/>
              <a:t> </a:t>
            </a:r>
            <a:r>
              <a:rPr lang="sk-SK" dirty="0"/>
              <a:t>M platí f(x</a:t>
            </a:r>
            <a:r>
              <a:rPr lang="sk-SK" dirty="0" smtClean="0"/>
              <a:t>)</a:t>
            </a:r>
            <a:r>
              <a:rPr lang="sk-SK" dirty="0"/>
              <a:t> ≥</a:t>
            </a:r>
            <a:r>
              <a:rPr lang="sk-SK" dirty="0" smtClean="0"/>
              <a:t> </a:t>
            </a:r>
            <a:r>
              <a:rPr lang="sk-SK" dirty="0"/>
              <a:t>h 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h</a:t>
            </a:r>
            <a:r>
              <a:rPr lang="sk-SK" dirty="0"/>
              <a:t>) ohraničená </a:t>
            </a:r>
            <a:r>
              <a:rPr lang="sk-SK" dirty="0" smtClean="0"/>
              <a:t> </a:t>
            </a:r>
            <a:r>
              <a:rPr lang="sk-SK" dirty="0"/>
              <a:t>je ohraničená zhora a </a:t>
            </a:r>
            <a:r>
              <a:rPr lang="sk-SK" dirty="0" smtClean="0"/>
              <a:t>súčasne </a:t>
            </a:r>
            <a:r>
              <a:rPr lang="sk-SK" dirty="0"/>
              <a:t>je ohraničená zdola 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Funkcia </a:t>
            </a:r>
            <a:r>
              <a:rPr lang="sk-SK" dirty="0"/>
              <a:t>f má na množine M v bode a ∈</a:t>
            </a:r>
            <a:r>
              <a:rPr lang="sk-SK" dirty="0" smtClean="0"/>
              <a:t> </a:t>
            </a:r>
            <a:r>
              <a:rPr lang="sk-SK" dirty="0"/>
              <a:t>M : </a:t>
            </a:r>
            <a:endParaRPr lang="sk-SK" dirty="0" smtClean="0"/>
          </a:p>
          <a:p>
            <a:pPr marL="457200" indent="-457200">
              <a:buAutoNum type="alphaLcParenR"/>
            </a:pPr>
            <a:r>
              <a:rPr lang="sk-SK" dirty="0" smtClean="0"/>
              <a:t>minimum </a:t>
            </a:r>
            <a:r>
              <a:rPr lang="sk-SK" dirty="0"/>
              <a:t>∀</a:t>
            </a:r>
            <a:r>
              <a:rPr lang="sk-SK" dirty="0" smtClean="0"/>
              <a:t> </a:t>
            </a:r>
            <a:r>
              <a:rPr lang="sk-SK" dirty="0"/>
              <a:t>x ∈</a:t>
            </a:r>
            <a:r>
              <a:rPr lang="sk-SK" dirty="0" smtClean="0"/>
              <a:t> </a:t>
            </a:r>
            <a:r>
              <a:rPr lang="sk-SK" dirty="0"/>
              <a:t>M platí f(x) </a:t>
            </a:r>
            <a:r>
              <a:rPr lang="sk-SK" dirty="0"/>
              <a:t>≥</a:t>
            </a:r>
            <a:r>
              <a:rPr lang="sk-SK" dirty="0" smtClean="0"/>
              <a:t> </a:t>
            </a:r>
            <a:r>
              <a:rPr lang="sk-SK" dirty="0"/>
              <a:t>f(a) </a:t>
            </a:r>
            <a:endParaRPr lang="sk-SK" dirty="0" smtClean="0"/>
          </a:p>
          <a:p>
            <a:pPr marL="457200" indent="-457200">
              <a:buAutoNum type="alphaLcParenR"/>
            </a:pPr>
            <a:r>
              <a:rPr lang="sk-SK" dirty="0" smtClean="0"/>
              <a:t>maximum </a:t>
            </a:r>
            <a:r>
              <a:rPr lang="sk-SK" dirty="0"/>
              <a:t>∀ </a:t>
            </a:r>
            <a:r>
              <a:rPr lang="sk-SK" dirty="0" smtClean="0"/>
              <a:t>x </a:t>
            </a:r>
            <a:r>
              <a:rPr lang="sk-SK" dirty="0"/>
              <a:t>∈</a:t>
            </a:r>
            <a:r>
              <a:rPr lang="sk-SK" dirty="0" smtClean="0"/>
              <a:t> </a:t>
            </a:r>
            <a:r>
              <a:rPr lang="sk-SK" dirty="0"/>
              <a:t>M platí f(x) </a:t>
            </a:r>
            <a:r>
              <a:rPr lang="sk-SK" dirty="0"/>
              <a:t>≤</a:t>
            </a:r>
            <a:r>
              <a:rPr lang="sk-SK" dirty="0" smtClean="0"/>
              <a:t> </a:t>
            </a:r>
            <a:r>
              <a:rPr lang="sk-SK" dirty="0"/>
              <a:t>f(a)</a:t>
            </a:r>
          </a:p>
        </p:txBody>
      </p:sp>
    </p:spTree>
    <p:extLst>
      <p:ext uri="{BB962C8B-B14F-4D97-AF65-F5344CB8AC3E}">
        <p14:creationId xmlns:p14="http://schemas.microsoft.com/office/powerpoint/2010/main" val="248604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544635"/>
            <a:ext cx="8579296" cy="4972597"/>
          </a:xfrm>
        </p:spPr>
        <p:txBody>
          <a:bodyPr/>
          <a:lstStyle/>
          <a:p>
            <a:pPr marL="0" indent="0">
              <a:buNone/>
            </a:pPr>
            <a:r>
              <a:rPr lang="sk-SK" dirty="0" smtClean="0"/>
              <a:t>i) </a:t>
            </a:r>
            <a:r>
              <a:rPr lang="sk-SK" dirty="0" err="1"/>
              <a:t>p</a:t>
            </a:r>
            <a:r>
              <a:rPr lang="sk-SK" dirty="0" err="1" smtClean="0"/>
              <a:t>árnosť</a:t>
            </a:r>
            <a:r>
              <a:rPr lang="sk-SK" dirty="0" smtClean="0"/>
              <a:t> x</a:t>
            </a:r>
            <a:r>
              <a:rPr lang="sk-SK" dirty="0"/>
              <a:t> ∈ D( f ) </a:t>
            </a:r>
            <a:r>
              <a:rPr lang="sk-SK" dirty="0" smtClean="0"/>
              <a:t>=</a:t>
            </a:r>
            <a:r>
              <a:rPr lang="en-AU" dirty="0" smtClean="0"/>
              <a:t>&gt;</a:t>
            </a:r>
            <a:r>
              <a:rPr lang="sk-SK" dirty="0" smtClean="0"/>
              <a:t> -x</a:t>
            </a:r>
            <a:r>
              <a:rPr lang="sk-SK" dirty="0"/>
              <a:t> ∈ </a:t>
            </a:r>
            <a:r>
              <a:rPr lang="sk-SK" dirty="0" smtClean="0"/>
              <a:t>D</a:t>
            </a:r>
            <a:r>
              <a:rPr lang="sk-SK" dirty="0"/>
              <a:t>( f </a:t>
            </a:r>
            <a:r>
              <a:rPr lang="sk-SK" dirty="0" smtClean="0"/>
              <a:t>)   </a:t>
            </a:r>
            <a:r>
              <a:rPr lang="sk-SK" dirty="0"/>
              <a:t>∀ </a:t>
            </a:r>
            <a:r>
              <a:rPr lang="sk-SK" dirty="0" smtClean="0"/>
              <a:t>x D(f</a:t>
            </a:r>
            <a:r>
              <a:rPr lang="sk-SK" dirty="0"/>
              <a:t>) :</a:t>
            </a:r>
            <a:r>
              <a:rPr lang="sk-SK" dirty="0" smtClean="0"/>
              <a:t>f(-x</a:t>
            </a:r>
            <a:r>
              <a:rPr lang="sk-SK" dirty="0"/>
              <a:t>) </a:t>
            </a:r>
            <a:r>
              <a:rPr lang="sk-SK" dirty="0" smtClean="0"/>
              <a:t>= </a:t>
            </a:r>
            <a:r>
              <a:rPr lang="sk-SK" dirty="0"/>
              <a:t>f(x</a:t>
            </a:r>
            <a:r>
              <a:rPr lang="sk-SK" dirty="0" smtClean="0"/>
              <a:t>)</a:t>
            </a:r>
          </a:p>
          <a:p>
            <a:pPr marL="0" indent="0">
              <a:buNone/>
            </a:pPr>
            <a:r>
              <a:rPr lang="sk-SK" dirty="0" smtClean="0"/>
              <a:t>j)</a:t>
            </a:r>
            <a:r>
              <a:rPr lang="sk-SK" dirty="0" err="1" smtClean="0"/>
              <a:t>nepárnosť</a:t>
            </a:r>
            <a:r>
              <a:rPr lang="sk-SK" dirty="0" smtClean="0"/>
              <a:t> x </a:t>
            </a:r>
            <a:r>
              <a:rPr lang="sk-SK" dirty="0"/>
              <a:t>∈</a:t>
            </a:r>
            <a:r>
              <a:rPr lang="sk-SK" dirty="0" smtClean="0"/>
              <a:t> </a:t>
            </a:r>
            <a:r>
              <a:rPr lang="sk-SK" dirty="0"/>
              <a:t>D( f ) </a:t>
            </a:r>
            <a:r>
              <a:rPr lang="en-AU" dirty="0" smtClean="0"/>
              <a:t>&gt;</a:t>
            </a:r>
            <a:r>
              <a:rPr lang="sk-SK" dirty="0" smtClean="0"/>
              <a:t> -x </a:t>
            </a:r>
            <a:r>
              <a:rPr lang="sk-SK" dirty="0"/>
              <a:t>∈</a:t>
            </a:r>
            <a:r>
              <a:rPr lang="sk-SK" dirty="0" smtClean="0"/>
              <a:t> </a:t>
            </a:r>
            <a:r>
              <a:rPr lang="sk-SK" dirty="0"/>
              <a:t>D( f ) ∀ </a:t>
            </a:r>
            <a:r>
              <a:rPr lang="sk-SK" dirty="0" smtClean="0"/>
              <a:t>x</a:t>
            </a:r>
            <a:r>
              <a:rPr lang="sk-SK" dirty="0"/>
              <a:t> ∈</a:t>
            </a:r>
            <a:r>
              <a:rPr lang="sk-SK" dirty="0" smtClean="0"/>
              <a:t> </a:t>
            </a:r>
            <a:r>
              <a:rPr lang="sk-SK" dirty="0"/>
              <a:t>D( f ): f </a:t>
            </a:r>
            <a:r>
              <a:rPr lang="sk-SK" dirty="0" smtClean="0"/>
              <a:t>(-x)= -f(x</a:t>
            </a:r>
            <a:r>
              <a:rPr lang="sk-SK" dirty="0"/>
              <a:t>) </a:t>
            </a:r>
            <a:endParaRPr lang="sk-SK" dirty="0" smtClean="0"/>
          </a:p>
          <a:p>
            <a:pPr marL="0" indent="0">
              <a:buNone/>
            </a:pPr>
            <a:r>
              <a:rPr lang="en-AU" dirty="0" smtClean="0"/>
              <a:t>k) </a:t>
            </a:r>
            <a:r>
              <a:rPr lang="en-AU" dirty="0" err="1" smtClean="0"/>
              <a:t>Monot</a:t>
            </a:r>
            <a:r>
              <a:rPr lang="sk-SK" dirty="0" err="1" smtClean="0"/>
              <a:t>ónnosť</a:t>
            </a:r>
            <a:r>
              <a:rPr lang="sk-SK" dirty="0" smtClean="0"/>
              <a:t>  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j</a:t>
            </a:r>
            <a:r>
              <a:rPr lang="sk-SK" dirty="0"/>
              <a:t>) periodickosť </a:t>
            </a:r>
            <a:r>
              <a:rPr lang="sk-SK" dirty="0" smtClean="0"/>
              <a:t>x </a:t>
            </a:r>
            <a:r>
              <a:rPr lang="sk-SK" dirty="0"/>
              <a:t>∈</a:t>
            </a:r>
            <a:r>
              <a:rPr lang="sk-SK" dirty="0" smtClean="0"/>
              <a:t> </a:t>
            </a:r>
            <a:r>
              <a:rPr lang="sk-SK" dirty="0"/>
              <a:t>D( f </a:t>
            </a:r>
            <a:r>
              <a:rPr lang="sk-SK" dirty="0" smtClean="0"/>
              <a:t>)=</a:t>
            </a:r>
            <a:r>
              <a:rPr lang="en-AU" dirty="0"/>
              <a:t>&gt;</a:t>
            </a:r>
            <a:r>
              <a:rPr lang="sk-SK" dirty="0" smtClean="0"/>
              <a:t> </a:t>
            </a:r>
            <a:r>
              <a:rPr lang="sk-SK" dirty="0"/>
              <a:t>x </a:t>
            </a:r>
            <a:r>
              <a:rPr lang="sk-SK" dirty="0" smtClean="0"/>
              <a:t>+ </a:t>
            </a:r>
            <a:r>
              <a:rPr lang="sk-SK" dirty="0"/>
              <a:t>k </a:t>
            </a:r>
            <a:r>
              <a:rPr lang="sk-SK" dirty="0" smtClean="0"/>
              <a:t>p</a:t>
            </a:r>
            <a:r>
              <a:rPr lang="sk-SK" dirty="0"/>
              <a:t> ∈</a:t>
            </a:r>
            <a:r>
              <a:rPr lang="sk-SK" dirty="0" smtClean="0"/>
              <a:t> </a:t>
            </a:r>
            <a:r>
              <a:rPr lang="sk-SK" dirty="0"/>
              <a:t>D( f ) ∀ </a:t>
            </a:r>
            <a:r>
              <a:rPr lang="sk-SK" dirty="0" smtClean="0"/>
              <a:t>x</a:t>
            </a:r>
            <a:r>
              <a:rPr lang="sk-SK" dirty="0"/>
              <a:t> ∈</a:t>
            </a:r>
            <a:r>
              <a:rPr lang="sk-SK" dirty="0" smtClean="0"/>
              <a:t> </a:t>
            </a:r>
            <a:r>
              <a:rPr lang="sk-SK" dirty="0"/>
              <a:t>D( f ) </a:t>
            </a:r>
            <a:r>
              <a:rPr lang="sk-SK" dirty="0" smtClean="0"/>
              <a:t>=</a:t>
            </a:r>
            <a:r>
              <a:rPr lang="en-AU" dirty="0" smtClean="0"/>
              <a:t>&gt;</a:t>
            </a:r>
            <a:r>
              <a:rPr lang="sk-SK" dirty="0" smtClean="0"/>
              <a:t>f(x</a:t>
            </a:r>
            <a:r>
              <a:rPr lang="sk-SK" dirty="0"/>
              <a:t>) </a:t>
            </a:r>
            <a:r>
              <a:rPr lang="sk-SK" dirty="0" smtClean="0"/>
              <a:t>= f </a:t>
            </a:r>
            <a:r>
              <a:rPr lang="sk-SK" dirty="0"/>
              <a:t>.(x </a:t>
            </a:r>
            <a:r>
              <a:rPr lang="sk-SK" dirty="0" smtClean="0"/>
              <a:t>+k </a:t>
            </a:r>
            <a:r>
              <a:rPr lang="sk-SK" dirty="0"/>
              <a:t>p)</a:t>
            </a:r>
          </a:p>
        </p:txBody>
      </p:sp>
      <p:pic>
        <p:nvPicPr>
          <p:cNvPr id="1026" name="Picture 2" descr="C:\Users\Mato\Desktop\ma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886" y="1556792"/>
            <a:ext cx="5184576" cy="246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452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51520"/>
          </a:xfrm>
        </p:spPr>
        <p:txBody>
          <a:bodyPr/>
          <a:lstStyle/>
          <a:p>
            <a:r>
              <a:rPr lang="en-AU" dirty="0" smtClean="0"/>
              <a:t>Line</a:t>
            </a:r>
            <a:r>
              <a:rPr lang="sk-SK" dirty="0" err="1" smtClean="0"/>
              <a:t>árna</a:t>
            </a:r>
            <a:r>
              <a:rPr lang="sk-SK" dirty="0" smtClean="0"/>
              <a:t> funkcia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16601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sk-SK" dirty="0"/>
              <a:t>Lineárna funkcia je každá funkcia určená </a:t>
            </a:r>
            <a:r>
              <a:rPr lang="sk-SK" dirty="0" smtClean="0"/>
              <a:t>predpisom</a:t>
            </a:r>
          </a:p>
          <a:p>
            <a:pPr marL="0" indent="0">
              <a:buNone/>
            </a:pPr>
            <a:r>
              <a:rPr lang="sk-SK" dirty="0" smtClean="0"/>
              <a:t>                      y </a:t>
            </a:r>
            <a:r>
              <a:rPr lang="sk-SK" dirty="0"/>
              <a:t>= </a:t>
            </a:r>
            <a:r>
              <a:rPr lang="sk-SK" dirty="0" err="1"/>
              <a:t>ax</a:t>
            </a:r>
            <a:r>
              <a:rPr lang="sk-SK" dirty="0"/>
              <a:t> + </a:t>
            </a:r>
            <a:r>
              <a:rPr lang="sk-SK" dirty="0" smtClean="0"/>
              <a:t>b, </a:t>
            </a:r>
            <a:r>
              <a:rPr lang="sk-SK" dirty="0"/>
              <a:t>kde </a:t>
            </a:r>
            <a:r>
              <a:rPr lang="sk-SK" dirty="0" err="1"/>
              <a:t>a,b</a:t>
            </a:r>
            <a:r>
              <a:rPr lang="sk-SK" dirty="0"/>
              <a:t> ∈</a:t>
            </a:r>
            <a:r>
              <a:rPr lang="sk-SK" dirty="0" smtClean="0"/>
              <a:t> R, </a:t>
            </a:r>
            <a:r>
              <a:rPr lang="sk-SK" dirty="0"/>
              <a:t>a ≠</a:t>
            </a:r>
            <a:r>
              <a:rPr lang="sk-SK" dirty="0" smtClean="0"/>
              <a:t> 0</a:t>
            </a:r>
          </a:p>
          <a:p>
            <a:pPr marL="0" indent="0">
              <a:buNone/>
            </a:pPr>
            <a:r>
              <a:rPr lang="sk-SK" dirty="0"/>
              <a:t>Grafom lineárnej funkcie je </a:t>
            </a:r>
            <a:r>
              <a:rPr lang="sk-SK" b="1" dirty="0"/>
              <a:t>priamka</a:t>
            </a:r>
            <a:r>
              <a:rPr lang="sk-SK" dirty="0"/>
              <a:t> alebo jej časť. Na zostrojenie grafu lineárnej funkcie nám stačí poznať súradnice dvoch jej bodov.</a:t>
            </a:r>
            <a:endParaRPr lang="sk-SK" dirty="0" smtClean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2050" name="Picture 2" descr="C:\Users\Mato\Desktop\mat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733" y="3356992"/>
            <a:ext cx="5360235" cy="3345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098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íva">
  <a:themeElements>
    <a:clrScheme name="Exekutíva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íva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ív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67</TotalTime>
  <Words>458</Words>
  <Application>Microsoft Office PowerPoint</Application>
  <PresentationFormat>Prezentácia na obrazovke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Exekutíva</vt:lpstr>
      <vt:lpstr>Vlastnosti funkcie a lineárna funkcia</vt:lpstr>
      <vt:lpstr>Prezentácia programu PowerPoint</vt:lpstr>
      <vt:lpstr>Prezentácia programu PowerPoint</vt:lpstr>
      <vt:lpstr>Vlastnosti funkcií</vt:lpstr>
      <vt:lpstr>Prezentácia programu PowerPoint</vt:lpstr>
      <vt:lpstr>Lineárna funkcia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Mato</dc:creator>
  <cp:lastModifiedBy>Mato</cp:lastModifiedBy>
  <cp:revision>8</cp:revision>
  <dcterms:created xsi:type="dcterms:W3CDTF">2018-12-06T23:56:37Z</dcterms:created>
  <dcterms:modified xsi:type="dcterms:W3CDTF">2018-12-07T01:14:37Z</dcterms:modified>
</cp:coreProperties>
</file>