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545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442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895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889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sk-SK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2515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4006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9706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6910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998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88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239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7952786-5D9C-4A73-B4C9-0401F0B86D83}" type="datetimeFigureOut">
              <a:rPr lang="sk-SK" smtClean="0"/>
              <a:t>7. 2. 2019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sk-SK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8102298A-BFEC-4E2E-8D78-AC325F73D6A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70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Kružnica, kruh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1559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473475" y="493971"/>
            <a:ext cx="496853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Stredový uhol </a:t>
            </a:r>
            <a:r>
              <a:rPr lang="sk-SK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prislúchajúci k oblúku AB - </a:t>
            </a:r>
            <a:r>
              <a:rPr lang="el-GR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l-GR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Každý oblúk AB možno získať ako prienik kružnice k(</a:t>
            </a:r>
            <a:r>
              <a:rPr lang="sk-SK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S,r</a:t>
            </a:r>
            <a:r>
              <a:rPr lang="sk-SK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a uhla ASB. Tento uhol sa nazýva stredový uhol prislúchajúci k oblúku AB. Môže byť aj priamy alebo nekonvexný. Jeho vrcholom je teda stred kružnice a je určený ramenami polpriamky →SA a → SB; vnútri tohto uhla leží celú oblúk AB</a:t>
            </a:r>
            <a:endParaRPr lang="sk-SK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Zdroj: PaedDr. Elena Šimov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57" y="3888419"/>
            <a:ext cx="2889772" cy="229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5755690" y="493971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Obvodový uhol</a:t>
            </a:r>
            <a:r>
              <a:rPr lang="sk-SK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prislúchajúci k oblúku AB - </a:t>
            </a:r>
            <a:r>
              <a:rPr lang="el-GR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lang="el-GR" sz="24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4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Ak je daný oblúk AB na kružnici k(</a:t>
            </a:r>
            <a:r>
              <a:rPr lang="sk-SK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S,r</a:t>
            </a:r>
            <a:r>
              <a:rPr lang="sk-SK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a bod X, ktorý oblúku AB nepatrí, tak uhol AXB je obvodový uhol prislúchajúci k oblúku AB. Jeho vrcholom je ľubovoľný bod kružnice, ktorý neprináleží k danému oblúku AB.</a:t>
            </a:r>
            <a:endParaRPr lang="sk-SK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4" descr="Zdroj: PaedDr. Elena Šimov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535" y="3888419"/>
            <a:ext cx="2957315" cy="229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226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80007" y="414110"/>
            <a:ext cx="86971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Medzi týmito uhlami platia určité vzťahy</a:t>
            </a:r>
          </a:p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 Každé dva obvodové uhly prislúchajúce k tomu istému oblúku kružnice majú 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zhodnú veľkosť. </a:t>
            </a:r>
            <a:endParaRPr lang="sk-SK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Zdroj: PaedDr. Elena Šimov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229" y="265462"/>
            <a:ext cx="1957311" cy="163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580006" y="2052935"/>
            <a:ext cx="86971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každej kružnici sa veľkosť </a:t>
            </a:r>
            <a:r>
              <a:rPr lang="sk-SK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obvodového uhla- </a:t>
            </a:r>
            <a:r>
              <a:rPr lang="el-GR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rovná </a:t>
            </a:r>
            <a:r>
              <a:rPr lang="sk-SK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polovici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veľkosti </a:t>
            </a:r>
            <a:r>
              <a:rPr lang="sk-SK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stredového uhla – </a:t>
            </a:r>
            <a:r>
              <a:rPr lang="el-GR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prislúchajúceho k tomuto oblúku.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455720" y="26992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|&lt;ASB| = 2. |&lt;AXB|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resp.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|&lt;AXB| = 1/2 |&lt;ASB|</a:t>
            </a:r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 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 = 2. β                              β = ½ α</a:t>
            </a:r>
            <a:endParaRPr lang="el-GR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4" descr="Zdroj: PaedDr. Elena Šimov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228" y="2158829"/>
            <a:ext cx="1957311" cy="1905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6"/>
          <p:cNvSpPr/>
          <p:nvPr/>
        </p:nvSpPr>
        <p:spPr>
          <a:xfrm>
            <a:off x="651029" y="360296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 Obvodové uhly prislúchajúce k </a:t>
            </a:r>
            <a:r>
              <a:rPr lang="sk-SK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polkružnici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sú 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pravé.</a:t>
            </a:r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k-SK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Talesova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veta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(|&lt;AXB| = |&lt;AYB| = 90°)</a:t>
            </a:r>
            <a:endParaRPr lang="sk-SK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2" name="Picture 6" descr="Zdroj: PaedDr. Elena Šimová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959" y="3345597"/>
            <a:ext cx="2138210" cy="17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ĺžnik 7"/>
          <p:cNvSpPr/>
          <p:nvPr/>
        </p:nvSpPr>
        <p:spPr>
          <a:xfrm>
            <a:off x="651029" y="522580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K ľubovoľnému z oblúkov AB prislúcha nekonečne veľa obvodových uhlov 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 jeden jediný stredový uhol 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4" name="Picture 8" descr="Zdroj: PaedDr. Elena Šimová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163" y="4635435"/>
            <a:ext cx="1914525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568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goblmat.eu/data/Z8/TeorDat_Z87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75"/>
          <a:stretch/>
        </p:blipFill>
        <p:spPr bwMode="auto">
          <a:xfrm>
            <a:off x="275208" y="1464814"/>
            <a:ext cx="11705604" cy="469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ĺžnik 3"/>
          <p:cNvSpPr/>
          <p:nvPr/>
        </p:nvSpPr>
        <p:spPr>
          <a:xfrm>
            <a:off x="275208" y="494009"/>
            <a:ext cx="11236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</a:t>
            </a:r>
            <a:r>
              <a:rPr lang="sk-SK" sz="2000" b="0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geometrii</a:t>
            </a:r>
            <a:r>
              <a:rPr lang="sk-SK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k-SK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Talesova</a:t>
            </a:r>
            <a:r>
              <a:rPr lang="sk-SK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veta</a:t>
            </a:r>
            <a:r>
              <a:rPr lang="sk-SK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hovorí, že ak A, B, X sú body na kružnici, kde AB je priemer kružnice, potom </a:t>
            </a:r>
            <a:r>
              <a:rPr lang="sk-SK" sz="2000" b="0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uhol</a:t>
            </a:r>
            <a:r>
              <a:rPr lang="sk-SK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AXB je </a:t>
            </a:r>
            <a:r>
              <a:rPr lang="sk-SK" sz="2000" b="0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pravý uhol</a:t>
            </a:r>
            <a:r>
              <a:rPr lang="sk-SK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949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9746" y="2375576"/>
            <a:ext cx="10058400" cy="1609344"/>
          </a:xfrm>
        </p:spPr>
        <p:txBody>
          <a:bodyPr/>
          <a:lstStyle/>
          <a:p>
            <a:pPr algn="ctr"/>
            <a:r>
              <a:rPr lang="sk-SK" dirty="0" smtClean="0"/>
              <a:t>ĎAKUJEM ZA POZORNOSŤ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679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2281" y="408601"/>
            <a:ext cx="10515600" cy="1325563"/>
          </a:xfrm>
        </p:spPr>
        <p:txBody>
          <a:bodyPr/>
          <a:lstStyle/>
          <a:p>
            <a:r>
              <a:rPr lang="sk-SK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Kružnica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832281" y="1712426"/>
            <a:ext cx="10227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euklidovskej geometrií je kružnica množinou všetkých bodov v rovine v rovnakej vzdialenosti, nazývanej polomer, od pevného bodu, nazývaného stred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Kružnice sú jednoduché uzavreté krivky, ktoré rozdeľujú rovinu na vnútro a vonkajšok.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832281" y="30379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Kruh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832281" y="40433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Kruh</a:t>
            </a:r>
            <a:r>
              <a:rPr lang="sk-S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k-S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sk-S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množina bodov v rovine, ktorých vzdialenosť od pevného bodu (stredu kružnice) je menšia alebo rovná pevne danému kladnému číslu (nazývaným polomer). Hranicu kruhu tvorí kružnica a je podmnožinou kruhu. Kruh je plocha ohraničená kružnicou vrátane nej samej.</a:t>
            </a:r>
          </a:p>
        </p:txBody>
      </p:sp>
    </p:spTree>
    <p:extLst>
      <p:ext uri="{BB962C8B-B14F-4D97-AF65-F5344CB8AC3E}">
        <p14:creationId xmlns:p14="http://schemas.microsoft.com/office/powerpoint/2010/main" val="2960272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2281" y="408601"/>
            <a:ext cx="10515600" cy="1325563"/>
          </a:xfrm>
        </p:spPr>
        <p:txBody>
          <a:bodyPr/>
          <a:lstStyle/>
          <a:p>
            <a:r>
              <a:rPr lang="sk-SK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Kružnica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832281" y="1569999"/>
            <a:ext cx="9634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0" i="0" dirty="0" smtClean="0">
                <a:effectLst/>
                <a:latin typeface="Arial" panose="020B0604020202020204" pitchFamily="34" charset="0"/>
              </a:rPr>
              <a:t>V </a:t>
            </a:r>
            <a:r>
              <a:rPr lang="sk-SK" b="0" i="0" u="none" strike="noStrike" dirty="0" smtClean="0">
                <a:effectLst/>
                <a:latin typeface="Arial" panose="020B0604020202020204" pitchFamily="34" charset="0"/>
              </a:rPr>
              <a:t>karteziánskej súradnicovej sústave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 (</a:t>
            </a:r>
            <a:r>
              <a:rPr lang="sk-SK" b="0" i="1" dirty="0" smtClean="0">
                <a:effectLst/>
                <a:latin typeface="Arial" panose="020B0604020202020204" pitchFamily="34" charset="0"/>
              </a:rPr>
              <a:t>x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, </a:t>
            </a:r>
            <a:r>
              <a:rPr lang="sk-SK" b="0" i="1" dirty="0" smtClean="0">
                <a:effectLst/>
                <a:latin typeface="Arial" panose="020B0604020202020204" pitchFamily="34" charset="0"/>
              </a:rPr>
              <a:t>y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) je kružnica so stredom (</a:t>
            </a:r>
            <a:r>
              <a:rPr lang="sk-SK" b="0" i="1" dirty="0" smtClean="0">
                <a:effectLst/>
                <a:latin typeface="Arial" panose="020B0604020202020204" pitchFamily="34" charset="0"/>
              </a:rPr>
              <a:t>x</a:t>
            </a:r>
            <a:r>
              <a:rPr lang="sk-SK" b="0" i="0" baseline="-25000" dirty="0" smtClean="0">
                <a:effectLst/>
                <a:latin typeface="Arial" panose="020B0604020202020204" pitchFamily="34" charset="0"/>
              </a:rPr>
              <a:t>0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, </a:t>
            </a:r>
            <a:r>
              <a:rPr lang="sk-SK" b="0" i="1" dirty="0" smtClean="0">
                <a:effectLst/>
                <a:latin typeface="Arial" panose="020B0604020202020204" pitchFamily="34" charset="0"/>
              </a:rPr>
              <a:t>y</a:t>
            </a:r>
            <a:r>
              <a:rPr lang="sk-SK" b="0" i="0" baseline="-25000" dirty="0" smtClean="0">
                <a:effectLst/>
                <a:latin typeface="Arial" panose="020B0604020202020204" pitchFamily="34" charset="0"/>
              </a:rPr>
              <a:t>0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) :</a:t>
            </a:r>
            <a:endParaRPr lang="sk-SK" dirty="0"/>
          </a:p>
        </p:txBody>
      </p:sp>
      <p:pic>
        <p:nvPicPr>
          <p:cNvPr id="2056" name="Picture 8" descr="VÃ½sledok vyhÄ¾adÃ¡vania obrÃ¡zkov pre dopyt KruÅ¾nica rovnic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57" b="73487"/>
          <a:stretch/>
        </p:blipFill>
        <p:spPr bwMode="auto">
          <a:xfrm>
            <a:off x="1584880" y="2192785"/>
            <a:ext cx="3209925" cy="346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ĺžnik 8"/>
          <p:cNvSpPr/>
          <p:nvPr/>
        </p:nvSpPr>
        <p:spPr>
          <a:xfrm>
            <a:off x="792546" y="2792468"/>
            <a:ext cx="92125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 sa stred kružnice nachádza v počiatku súradníc (0, 0), táto rovnica sa zjednoduší na :</a:t>
            </a:r>
            <a:endParaRPr lang="sk-SK" dirty="0"/>
          </a:p>
        </p:txBody>
      </p:sp>
      <p:pic>
        <p:nvPicPr>
          <p:cNvPr id="11" name="Obrázo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880" y="3161800"/>
            <a:ext cx="2019454" cy="543046"/>
          </a:xfrm>
          <a:prstGeom prst="rect">
            <a:avLst/>
          </a:prstGeom>
        </p:spPr>
      </p:pic>
      <p:pic>
        <p:nvPicPr>
          <p:cNvPr id="12" name="Obrázo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6540" y="4074178"/>
            <a:ext cx="2064629" cy="756061"/>
          </a:xfrm>
          <a:prstGeom prst="rect">
            <a:avLst/>
          </a:prstGeom>
        </p:spPr>
      </p:pic>
      <p:sp>
        <p:nvSpPr>
          <p:cNvPr id="13" name="Obdĺžnik 12"/>
          <p:cNvSpPr/>
          <p:nvPr/>
        </p:nvSpPr>
        <p:spPr>
          <a:xfrm>
            <a:off x="792546" y="3705133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0" i="0" u="none" strike="noStrike" dirty="0" smtClean="0">
                <a:effectLst/>
                <a:latin typeface="Arial" panose="020B0604020202020204" pitchFamily="34" charset="0"/>
              </a:rPr>
              <a:t>Parametrické rovnice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 kružnice sú:</a:t>
            </a:r>
            <a:endParaRPr lang="sk-SK" dirty="0"/>
          </a:p>
        </p:txBody>
      </p:sp>
      <p:sp>
        <p:nvSpPr>
          <p:cNvPr id="14" name="Obdĺžnik 13"/>
          <p:cNvSpPr/>
          <p:nvPr/>
        </p:nvSpPr>
        <p:spPr>
          <a:xfrm>
            <a:off x="832281" y="4830239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kde:</a:t>
            </a:r>
            <a:b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sk-SK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sk-SK" b="1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sk-SK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</a:t>
            </a:r>
            <a:r>
              <a:rPr lang="sk-SK" b="1" i="0" baseline="-25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sú súradnice stredu kružnice.</a:t>
            </a:r>
          </a:p>
          <a:p>
            <a:r>
              <a:rPr lang="sk-SK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je polomer kružnice.</a:t>
            </a:r>
            <a:b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l-GR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φ</a:t>
            </a:r>
            <a:r>
              <a:rPr lang="el-GR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 uhol 0 ≤ </a:t>
            </a:r>
            <a:r>
              <a:rPr lang="el-GR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φ &lt; 2π </a:t>
            </a:r>
            <a:r>
              <a:rPr lang="sk-SK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spojnice bodu na kružnici a stredu s osou x ako parameter.</a:t>
            </a:r>
            <a:endParaRPr lang="sk-SK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365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18207" y="408601"/>
            <a:ext cx="10515600" cy="1325563"/>
          </a:xfrm>
        </p:spPr>
        <p:txBody>
          <a:bodyPr/>
          <a:lstStyle/>
          <a:p>
            <a:r>
              <a:rPr lang="sk-SK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Kruh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418207" y="1734164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0" i="0" u="none" strike="noStrike" dirty="0" smtClean="0">
                <a:effectLst/>
                <a:latin typeface="Arial" panose="020B0604020202020204" pitchFamily="34" charset="0"/>
              </a:rPr>
              <a:t>Všeobecná rovnica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 kruhu je:</a:t>
            </a:r>
            <a:endParaRPr lang="sk-SK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926" y="1606858"/>
            <a:ext cx="3336787" cy="496638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1252" y="2411066"/>
            <a:ext cx="3629461" cy="522762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9111" y="3225147"/>
            <a:ext cx="2850440" cy="708673"/>
          </a:xfrm>
          <a:prstGeom prst="rect">
            <a:avLst/>
          </a:prstGeom>
        </p:spPr>
      </p:pic>
      <p:sp>
        <p:nvSpPr>
          <p:cNvPr id="9" name="Obdĺžnik 8"/>
          <p:cNvSpPr/>
          <p:nvPr/>
        </p:nvSpPr>
        <p:spPr>
          <a:xfrm>
            <a:off x="1418207" y="2487781"/>
            <a:ext cx="2864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0" i="0" u="none" strike="noStrike" dirty="0" smtClean="0">
                <a:effectLst/>
                <a:latin typeface="Arial" panose="020B0604020202020204" pitchFamily="34" charset="0"/>
              </a:rPr>
              <a:t>Stredová rovnica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 kruhu je:</a:t>
            </a:r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1418207" y="3394817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0" i="0" u="none" strike="noStrike" dirty="0" smtClean="0">
                <a:effectLst/>
                <a:latin typeface="Arial" panose="020B0604020202020204" pitchFamily="34" charset="0"/>
              </a:rPr>
              <a:t>Parametrická rovnica</a:t>
            </a:r>
            <a:r>
              <a:rPr lang="sk-SK" b="0" i="0" dirty="0" smtClean="0">
                <a:effectLst/>
                <a:latin typeface="Arial" panose="020B0604020202020204" pitchFamily="34" charset="0"/>
              </a:rPr>
              <a:t> kruhu je:</a:t>
            </a:r>
            <a:endParaRPr lang="sk-SK" dirty="0"/>
          </a:p>
        </p:txBody>
      </p:sp>
      <p:sp>
        <p:nvSpPr>
          <p:cNvPr id="15" name="Obdĺžnik 14"/>
          <p:cNvSpPr/>
          <p:nvPr/>
        </p:nvSpPr>
        <p:spPr>
          <a:xfrm>
            <a:off x="1418207" y="441553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pl-PL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l-PL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</a:t>
            </a:r>
            <a:r>
              <a:rPr lang="pl-PL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l-PL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pl-PL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sú konštanty, pre ktoré platí </a:t>
            </a:r>
            <a:br>
              <a:rPr lang="pl-PL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sk-SK" b="1" dirty="0"/>
              <a:t>x</a:t>
            </a:r>
            <a:r>
              <a:rPr lang="sk-SK" b="1" baseline="-25000" dirty="0"/>
              <a:t>M</a:t>
            </a:r>
            <a:r>
              <a:rPr lang="sk-SK" dirty="0"/>
              <a:t> a </a:t>
            </a:r>
            <a:r>
              <a:rPr lang="sk-SK" b="1" dirty="0"/>
              <a:t>y</a:t>
            </a:r>
            <a:r>
              <a:rPr lang="sk-SK" b="1" baseline="-25000" dirty="0"/>
              <a:t>M</a:t>
            </a:r>
            <a:r>
              <a:rPr lang="sk-SK" dirty="0"/>
              <a:t> sú súradnice stredu M kruhu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/>
              <a:t>x</a:t>
            </a:r>
            <a:r>
              <a:rPr lang="sk-SK" dirty="0"/>
              <a:t> a </a:t>
            </a:r>
            <a:r>
              <a:rPr lang="sk-SK" b="1" dirty="0"/>
              <a:t>y</a:t>
            </a:r>
            <a:r>
              <a:rPr lang="sk-SK" dirty="0"/>
              <a:t> sú súradnice bodu, ktorý patrí množine "kruh"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/>
              <a:t>r</a:t>
            </a:r>
            <a:r>
              <a:rPr lang="sk-SK" dirty="0"/>
              <a:t> je polomer kruhu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/>
              <a:t>t</a:t>
            </a:r>
            <a:r>
              <a:rPr lang="sk-SK" dirty="0"/>
              <a:t> je vzdialenosť 0 ≤ t ≤ r od stredu M ako parameter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el-GR" b="1" dirty="0"/>
              <a:t>φ</a:t>
            </a:r>
            <a:r>
              <a:rPr lang="el-GR" dirty="0"/>
              <a:t> </a:t>
            </a:r>
            <a:r>
              <a:rPr lang="sk-SK" dirty="0"/>
              <a:t>je uhol 0 ≤ </a:t>
            </a:r>
            <a:r>
              <a:rPr lang="el-GR" dirty="0"/>
              <a:t>φ &lt; 2π </a:t>
            </a:r>
            <a:r>
              <a:rPr lang="sk-SK" dirty="0"/>
              <a:t>ako parameter</a:t>
            </a:r>
          </a:p>
        </p:txBody>
      </p:sp>
      <p:pic>
        <p:nvPicPr>
          <p:cNvPr id="16" name="Obrázo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8187" y="4323195"/>
            <a:ext cx="2215826" cy="52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977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88884" y="33600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i="0" dirty="0" smtClean="0">
                <a:effectLst/>
                <a:latin typeface="Arial" panose="020B0604020202020204" pitchFamily="34" charset="0"/>
              </a:rPr>
              <a:t>Tetiva kružnice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je každá úsečka XY, ktorej koncové body X a Y ležia na kružnici.</a:t>
            </a:r>
            <a:r>
              <a:rPr lang="sk-SK" dirty="0"/>
              <a:t> Špeciálnym prípadom tetivy je priemer kružnice, a to vtedy ak tetiva prechádza stredom kružnice – </a:t>
            </a:r>
            <a:r>
              <a:rPr lang="sk-SK" dirty="0" smtClean="0"/>
              <a:t>AB, Os </a:t>
            </a:r>
            <a:r>
              <a:rPr lang="sk-SK" dirty="0"/>
              <a:t>tetivy prechádza stredom kružnice</a:t>
            </a:r>
          </a:p>
          <a:p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588884" y="1813330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Kružnicový oblúk</a:t>
            </a:r>
            <a:endParaRPr lang="sk-SK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sk-SK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sk-SK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DEF. 1. Kružnicový oblúk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 prienik kružnice a </a:t>
            </a:r>
            <a:r>
              <a:rPr lang="sk-SK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polroviny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, ktorej hraničná priamka má od stredu kružnice vzdialenosť menšiu ako jej polomer.</a:t>
            </a:r>
          </a:p>
          <a:p>
            <a:endParaRPr lang="sk-SK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sk-SK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DEF. 2.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Kružnicový oblúk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 prienik kružnice a množiny bodov príslušného stredového uhla </a:t>
            </a:r>
            <a:r>
              <a:rPr lang="el-GR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α. 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Body X a Y sú priesečníky ramien uhla </a:t>
            </a:r>
            <a:r>
              <a:rPr lang="el-GR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 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 danou kružnicou.</a:t>
            </a:r>
            <a:b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sk-SK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sk-SK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Dĺžka kružnicového oblúka: a = 2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 / 360°</a:t>
            </a:r>
            <a:endParaRPr lang="el-GR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l-GR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l-GR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 – 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veľkosť príslušného stredového uhla v stupňovej miere</a:t>
            </a:r>
            <a:endParaRPr lang="sk-SK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 descr="Vypracovala: PaedDr. Elena Å imovÃ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934" y="1982006"/>
            <a:ext cx="4333875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09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437965" y="1344397"/>
            <a:ext cx="51283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Kruhový odsek</a:t>
            </a:r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DEF.1. Kruhový odsek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prienik kruhu a </a:t>
            </a:r>
            <a:r>
              <a:rPr lang="sk-SK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polroviny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ktorej hraničná priamka má od stredu kruhu vzdialenosť menšiu ako jeho polomer.</a:t>
            </a:r>
          </a:p>
          <a:p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DEF. 2. Kruhový odsek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 prienik kruhu a </a:t>
            </a:r>
            <a:r>
              <a:rPr lang="sk-SK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polroviny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ohraničenej sečnicou príslušnej kružnice.</a:t>
            </a:r>
          </a:p>
          <a:p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Obsah kruhového odseku: S = r</a:t>
            </a:r>
            <a:r>
              <a:rPr lang="sk-SK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/2 (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πα / 180° - 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α)</a:t>
            </a:r>
            <a:endParaRPr lang="el-GR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 – 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veľkosť príslušného stredového uhla v stupňovej miere</a:t>
            </a:r>
            <a:endParaRPr lang="sk-SK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5797118" y="1344397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Kruhový výsek</a:t>
            </a:r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DEF.1. Kruhový výsek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prienik kruhu a uhla s vrcholom v strede S kruhu.</a:t>
            </a:r>
          </a:p>
          <a:p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DEF.2. Kruhový výsek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 prienik kruhu s príslušným stredovým uhlom </a:t>
            </a:r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α. 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Body X a Y sú priesečníky ramien uhla </a:t>
            </a:r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 príslušnou kružnicou.</a:t>
            </a:r>
          </a:p>
          <a:p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Obsah kruhového výseku: S = 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 / 360° = 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– dĺžka kružnicového oblúka</a:t>
            </a:r>
          </a:p>
          <a:p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 – 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veľkosť príslušného stredového uhla v stupňovej miere</a:t>
            </a:r>
            <a:endParaRPr lang="sk-SK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8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713174" y="733667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Medzikružie</a:t>
            </a:r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je množina všetkých bodov v rovine, ktoré sú od stredu vzdialené aspoň r a najviac R.</a:t>
            </a:r>
          </a:p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plocha ohraničená dvomi sústrednými kružnicami.</a:t>
            </a:r>
          </a:p>
          <a:p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Obsah medzikružia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: 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r>
              <a:rPr lang="el-GR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π(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r</a:t>
            </a:r>
            <a:r>
              <a:rPr lang="sk-SK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Vypracovala: PaedDr. Elena Å imovÃ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070" y="733667"/>
            <a:ext cx="2489970" cy="248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67271" y="3602575"/>
            <a:ext cx="4152099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Obvod kruhu / dĺžka kružnice</a:t>
            </a:r>
            <a:endParaRPr kumimoji="0" lang="sk-SK" alt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4" name="Picture 4" descr="http://www.aristoteles.cz/matematika/planimetrie/kruznice_obvod_kruhu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435" y="4064240"/>
            <a:ext cx="2034250" cy="40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ĺžnik 5"/>
          <p:cNvSpPr/>
          <p:nvPr/>
        </p:nvSpPr>
        <p:spPr>
          <a:xfrm>
            <a:off x="1867271" y="466212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Obsah kruhu</a:t>
            </a: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6" name="Picture 6" descr="http://www.aristoteles.cz/matematika/planimetrie/kruznice_obsah_kruhu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435" y="5123791"/>
            <a:ext cx="1692675" cy="71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5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458040" y="767462"/>
            <a:ext cx="12187952" cy="4801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Existuje 6 polôh, ktoré môžu byť medzi dvoma kružnicami:</a:t>
            </a:r>
          </a:p>
          <a:p>
            <a:endParaRPr lang="sk-S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ružnice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nemajú žiadny spoločný 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</a:t>
            </a:r>
          </a:p>
          <a:p>
            <a:pPr marL="800100" lvl="1" indent="-342900">
              <a:buFont typeface="+mj-lt"/>
              <a:buAutoNum type="alphaLcParenR"/>
            </a:pP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kružnice ležia mimo seba – 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vtedy je vzdialenosť V väčšia ako je súčet polomerov</a:t>
            </a:r>
          </a:p>
          <a:p>
            <a:pPr marL="800100" lvl="1" indent="-342900">
              <a:buFont typeface="+mj-lt"/>
              <a:buAutoNum type="alphaLcParenR"/>
            </a:pP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kružnice ležia jedna vo vnútri druhej –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vtedy je vzdialenosť V menšia ako je rozdiel polomerov</a:t>
            </a:r>
          </a:p>
          <a:p>
            <a:pPr marL="800100" lvl="1" indent="-342900">
              <a:buFont typeface="+mj-lt"/>
              <a:buAutoNum type="alphaLcParenR"/>
            </a:pP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endParaRPr lang="sk-S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endParaRPr lang="sk-S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endParaRPr lang="sk-S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endParaRPr lang="sk-S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ružnice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majú jeden vonkajší spoločný bod –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vtedy je vzdialenosť V rovnaká ako je súčet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polomerov</a:t>
            </a:r>
          </a:p>
          <a:p>
            <a:pPr marL="342900" indent="-342900">
              <a:buFont typeface="+mj-lt"/>
              <a:buAutoNum type="arabicPeriod"/>
            </a:pP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ružnice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majú dva spoločné body –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vtedy pre vzdialenosť V a polomery r</a:t>
            </a:r>
            <a:r>
              <a:rPr lang="sk-SK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r</a:t>
            </a:r>
            <a:r>
              <a:rPr lang="sk-SK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platí: V &gt; r</a:t>
            </a:r>
            <a:r>
              <a:rPr lang="sk-SK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r</a:t>
            </a:r>
            <a:r>
              <a:rPr lang="sk-SK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súčasne V &lt; r</a:t>
            </a:r>
            <a:r>
              <a:rPr lang="sk-SK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 r</a:t>
            </a:r>
            <a:r>
              <a:rPr lang="sk-SK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/>
            <a:endParaRPr lang="sk-S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0" name="Picture 6" descr="http://www.oskole.sk/userfiles/image/matematika/kruznice%20a%20kruznica%20a%20priamka/kruznic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343" y="2212879"/>
            <a:ext cx="3362325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www.oskole.sk/userfiles/image/matematika/kruznice%20a%20kruznica%20a%20priamka/kruznic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185" y="2212879"/>
            <a:ext cx="19050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www.oskole.sk/userfiles/image/matematika/kruznice%20a%20kruznica%20a%20priamka/kruznice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512" y="4948663"/>
            <a:ext cx="3164673" cy="186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www.oskole.sk/userfiles/image/matematika/kruznice%20a%20kruznica%20a%20priamka/kruznice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124" y="4879802"/>
            <a:ext cx="3072764" cy="192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91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93576" y="1310955"/>
            <a:ext cx="113160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k-SK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ružnice majú jeden vnútorný spoločný bod – </a:t>
            </a:r>
            <a:r>
              <a:rPr lang="sk-SK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vtedy je vzdialenosť V rovnaká ako je rozdiel polomerov</a:t>
            </a:r>
          </a:p>
          <a:p>
            <a:pPr marL="342900" indent="-342900">
              <a:buFont typeface="+mj-lt"/>
              <a:buAutoNum type="arabicPeriod" startAt="4"/>
            </a:pPr>
            <a:endParaRPr lang="sk-SK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ružnice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majú nekonečne veľa spoločných bodov – 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sú kružnice, ktoré splývajú, čiže majú spoločný stred a rovnaké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polomery</a:t>
            </a:r>
          </a:p>
          <a:p>
            <a:pPr marL="342900" indent="-342900">
              <a:buFont typeface="+mj-lt"/>
              <a:buAutoNum type="arabicPeriod" startAt="4"/>
            </a:pP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ružnice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majú spoločný stred – 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sú kružnice, pri ktorých je vzdialenosť V rovná nule,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= 0.</a:t>
            </a:r>
          </a:p>
        </p:txBody>
      </p:sp>
      <p:pic>
        <p:nvPicPr>
          <p:cNvPr id="7170" name="Picture 2" descr="http://www.oskole.sk/userfiles/image/matematika/kruznice%20a%20kruznica%20a%20priamka/kruznic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662" y="3065281"/>
            <a:ext cx="2995997" cy="315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oskole.sk/userfiles/image/matematika/kruznice%20a%20kruznica%20a%20priamka/kruznice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725" y="3391998"/>
            <a:ext cx="2640891" cy="26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859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 dreva">
  <a:themeElements>
    <a:clrScheme name="Typ drev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yp drev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yp drev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dreva]]</Template>
  <TotalTime>163</TotalTime>
  <Words>129</Words>
  <Application>Microsoft Office PowerPoint</Application>
  <PresentationFormat>Širokouhlá</PresentationFormat>
  <Paragraphs>93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9" baseType="lpstr">
      <vt:lpstr>Arial</vt:lpstr>
      <vt:lpstr>Georgia</vt:lpstr>
      <vt:lpstr>Times New Roman</vt:lpstr>
      <vt:lpstr>Trebuchet MS</vt:lpstr>
      <vt:lpstr>Wingdings</vt:lpstr>
      <vt:lpstr>Typ dreva</vt:lpstr>
      <vt:lpstr>Kružnica, kruh</vt:lpstr>
      <vt:lpstr>Kružnica</vt:lpstr>
      <vt:lpstr>Kružnica</vt:lpstr>
      <vt:lpstr>Kruh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 ZA POZORNOSŤ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Kružnica, kruh</dc:title>
  <dc:creator>Project G7</dc:creator>
  <cp:lastModifiedBy>Project G7</cp:lastModifiedBy>
  <cp:revision>9</cp:revision>
  <dcterms:created xsi:type="dcterms:W3CDTF">2019-02-07T19:49:49Z</dcterms:created>
  <dcterms:modified xsi:type="dcterms:W3CDTF">2019-02-07T22:33:35Z</dcterms:modified>
</cp:coreProperties>
</file>