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22.02.2019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319400" cy="2827744"/>
          </a:xfrm>
        </p:spPr>
        <p:txBody>
          <a:bodyPr>
            <a:noAutofit/>
          </a:bodyPr>
          <a:lstStyle/>
          <a:p>
            <a:r>
              <a:rPr lang="sk-SK" sz="6600" dirty="0" smtClean="0"/>
              <a:t>Množiny bodov s danou vlastnosťou</a:t>
            </a:r>
            <a:endParaRPr lang="sk-SK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1556792"/>
            <a:ext cx="6480048" cy="1752600"/>
          </a:xfrm>
        </p:spPr>
        <p:txBody>
          <a:bodyPr/>
          <a:lstStyle/>
          <a:p>
            <a:r>
              <a:rPr lang="sk-SK" dirty="0" smtClean="0"/>
              <a:t>Michal </a:t>
            </a:r>
            <a:r>
              <a:rPr lang="sk-SK" dirty="0" err="1" smtClean="0"/>
              <a:t>Staník</a:t>
            </a:r>
            <a:r>
              <a:rPr lang="sk-SK" dirty="0" smtClean="0"/>
              <a:t>, 4.B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140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Parabola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ktoré sú rovnako vzdialené od pevného bodu (ohniska) a priamky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/>
                          </a:rPr>
                          <m:t>𝑋𝐹</m:t>
                        </m:r>
                      </m:e>
                    </m:d>
                    <m:r>
                      <a:rPr lang="sk-SK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k-S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/>
                          </a:rPr>
                          <m:t>𝑋</m:t>
                        </m:r>
                        <m:r>
                          <a:rPr lang="sk-SK" b="0" i="1" smtClean="0">
                            <a:latin typeface="Cambria Math"/>
                          </a:rPr>
                          <m:t>,</m:t>
                        </m:r>
                        <m:r>
                          <a:rPr lang="sk-SK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sk-SK" dirty="0" smtClean="0"/>
              </a:p>
              <a:p>
                <a:r>
                  <a:rPr lang="sk-SK" dirty="0" smtClean="0"/>
                  <a:t>je grafom</a:t>
                </a:r>
                <a:br>
                  <a:rPr lang="sk-SK" dirty="0" smtClean="0"/>
                </a:br>
                <a:r>
                  <a:rPr lang="sk-SK" dirty="0" smtClean="0"/>
                  <a:t>kvadratickej</a:t>
                </a:r>
                <a:br>
                  <a:rPr lang="sk-SK" dirty="0" smtClean="0"/>
                </a:br>
                <a:r>
                  <a:rPr lang="sk-SK" dirty="0" smtClean="0"/>
                  <a:t>funkcie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24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Výsledok vyhľadávania obrázkov pre dopyt para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57" y="2489447"/>
            <a:ext cx="5339341" cy="43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9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Hyperbola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467600" cy="5141168"/>
              </a:xfrm>
            </p:spPr>
            <p:txBody>
              <a:bodyPr>
                <a:normAutofit/>
              </a:bodyPr>
              <a:lstStyle/>
              <a:p>
                <a:r>
                  <a:rPr lang="sk-SK" dirty="0" smtClean="0"/>
                  <a:t>množina bodov,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sk-SK" dirty="0" smtClean="0"/>
                  <a:t>ktorých </a:t>
                </a:r>
                <a:r>
                  <a:rPr lang="sk-SK" dirty="0" smtClean="0"/>
                  <a:t>rozdiel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sk-SK" dirty="0" smtClean="0"/>
                  <a:t>vzdialeností </a:t>
                </a:r>
                <a:r>
                  <a:rPr lang="sk-SK" dirty="0" smtClean="0"/>
                  <a:t>od</a:t>
                </a:r>
                <a:r>
                  <a:rPr lang="en-US" dirty="0" smtClean="0"/>
                  <a:t> </a:t>
                </a:r>
                <a:r>
                  <a:rPr lang="sk-SK" dirty="0" smtClean="0"/>
                  <a:t>dvoch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sk-SK" dirty="0" smtClean="0"/>
                  <a:t>pevných</a:t>
                </a:r>
                <a:r>
                  <a:rPr lang="en-US" dirty="0" smtClean="0"/>
                  <a:t> </a:t>
                </a:r>
                <a:r>
                  <a:rPr lang="sk-SK" dirty="0" smtClean="0"/>
                  <a:t>bodov </a:t>
                </a:r>
                <a:r>
                  <a:rPr lang="sk-SK" dirty="0" smtClean="0"/>
                  <a:t>je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sk-SK" dirty="0" smtClean="0"/>
                  <a:t>konštantný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𝑋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k-SK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𝑋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</a:rPr>
                      <m:t>=</m:t>
                    </m:r>
                    <m:r>
                      <a:rPr lang="sk-SK" i="1">
                        <a:latin typeface="Cambria Math"/>
                      </a:rPr>
                      <m:t>𝑘𝑜𝑛𝑠𝑡</m:t>
                    </m:r>
                    <m:r>
                      <a:rPr lang="sk-SK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sk-SK" dirty="0" smtClean="0"/>
                  <a:t>(pootočená) </a:t>
                </a:r>
                <a:r>
                  <a:rPr lang="en-US" dirty="0" smtClean="0"/>
                  <a:t>je </a:t>
                </a:r>
                <a:r>
                  <a:rPr lang="en-US" dirty="0" err="1" smtClean="0"/>
                  <a:t>grafom</a:t>
                </a:r>
                <a:r>
                  <a:rPr lang="en-US" dirty="0" smtClean="0"/>
                  <a:t> line</a:t>
                </a:r>
                <a:r>
                  <a:rPr lang="sk-SK" dirty="0" err="1" smtClean="0"/>
                  <a:t>árne</a:t>
                </a:r>
                <a:r>
                  <a:rPr lang="sk-SK" dirty="0" smtClean="0"/>
                  <a:t> lomenej funkcie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/>
                          </a:rPr>
                          <m:t>𝑎𝑥</m:t>
                        </m:r>
                        <m:r>
                          <a:rPr lang="sk-SK" b="0" i="1" smtClean="0">
                            <a:latin typeface="Cambria Math"/>
                          </a:rPr>
                          <m:t>+</m:t>
                        </m:r>
                        <m:r>
                          <a:rPr lang="sk-SK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sk-SK" b="0" i="1" smtClean="0">
                            <a:latin typeface="Cambria Math"/>
                          </a:rPr>
                          <m:t>𝑐𝑥</m:t>
                        </m:r>
                        <m:r>
                          <a:rPr lang="sk-SK" b="0" i="1" smtClean="0">
                            <a:latin typeface="Cambria Math"/>
                          </a:rPr>
                          <m:t>+</m:t>
                        </m:r>
                        <m:r>
                          <a:rPr lang="sk-SK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sk-SK" dirty="0" smtClean="0"/>
                  <a:t>všeobecná rovnica: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k-SK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sk-SK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sk-SK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k-SK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sk-SK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467600" cy="5141168"/>
              </a:xfrm>
              <a:blipFill rotWithShape="1">
                <a:blip r:embed="rId2"/>
                <a:stretch>
                  <a:fillRect l="-408" t="-154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Výsledok vyhľadávania obrázkov pre dopyt hyperb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hyperbo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ýsledok vyhľadávania obrázkov pre dopyt hyperbola"/>
          <p:cNvSpPr>
            <a:spLocks noChangeAspect="1" noChangeArrowheads="1"/>
          </p:cNvSpPr>
          <p:nvPr/>
        </p:nvSpPr>
        <p:spPr bwMode="auto">
          <a:xfrm>
            <a:off x="155575" y="-1379538"/>
            <a:ext cx="36099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6" name="Picture 8" descr="Výsledok vyhľadávania obrázkov pre dopyt hyperbol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338"/>
            <a:ext cx="4225652" cy="349320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1852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Chordála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sz="2400" dirty="0" smtClean="0"/>
                  <a:t>množina bodov, ktoré majú k dvom kružniciam rovnakú mocnosť, z ktorých dotyčnice k obom kružniciam sú rovnako dlhé</a:t>
                </a:r>
              </a:p>
              <a:p>
                <a:r>
                  <a:rPr lang="sk-SK" sz="2400" dirty="0" smtClean="0"/>
                  <a:t>priamka kolmá na spojnicu stredov</a:t>
                </a:r>
                <a:endParaRPr lang="en-US" sz="2400" dirty="0" smtClean="0"/>
              </a:p>
              <a:p>
                <a:r>
                  <a:rPr lang="sk-SK" sz="2400" dirty="0" smtClean="0"/>
                  <a:t>ak sa kružnice pretínajú, prechádza ich spoločnými bodmi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k-SK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k-SK" sz="2400" b="0" i="1" smtClean="0"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sk-SK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sk-SK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k-SK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k-SK" sz="2400" i="1"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sk-S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s://upload.wikimedia.org/wikipedia/commons/thumb/0/05/Radical_axis_orthogonal_circles.svg/300px-Radical_axis_orthogonal_circl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97677"/>
            <a:ext cx="3558898" cy="33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9/94/Radical_axis_intersecting_circles.svg/200px-Radical_axis_intersecting_circle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94" y="4370358"/>
            <a:ext cx="2475809" cy="24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8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Apollóniova</a:t>
            </a:r>
            <a:r>
              <a:rPr lang="sk-SK" dirty="0" smtClean="0"/>
              <a:t> kružnica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ktoré majú daný pomer vzdialeností k dvom bodom A, B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k-SK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𝑃𝐴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𝑃𝐵</m:t>
                            </m:r>
                          </m:e>
                        </m:d>
                      </m:den>
                    </m:f>
                    <m:r>
                      <a:rPr lang="sk-SK" b="0" i="1" smtClean="0">
                        <a:latin typeface="Cambria Math"/>
                      </a:rPr>
                      <m:t>=</m:t>
                    </m:r>
                    <m:r>
                      <a:rPr lang="sk-SK" b="0" i="1" smtClean="0">
                        <a:latin typeface="Cambria Math"/>
                      </a:rPr>
                      <m:t>𝑘𝑜𝑛𝑠𝑡</m:t>
                    </m:r>
                    <m:r>
                      <a:rPr lang="sk-SK" b="0" i="1" smtClean="0">
                        <a:latin typeface="Cambria Math"/>
                      </a:rPr>
                      <m:t>.≠1</m:t>
                    </m:r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49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https://upload.wikimedia.org/wikipedia/commons/thumb/2/2a/Apollonius_circle_definition_labels.svg/250px-Apollonius_circle_definition_label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5587"/>
            <a:ext cx="5090214" cy="34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2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13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Kružnica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ktorých vzdialenosť od pevného bodu S (stredu) je konštantná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b="0" i="1" dirty="0" smtClean="0">
                            <a:latin typeface="Cambria Math"/>
                          </a:rPr>
                          <m:t>𝑋𝑆</m:t>
                        </m:r>
                      </m:e>
                    </m:d>
                    <m:r>
                      <a:rPr lang="sk-SK" b="0" i="1" dirty="0" smtClean="0">
                        <a:latin typeface="Cambria Math"/>
                      </a:rPr>
                      <m:t>=</m:t>
                    </m:r>
                    <m:r>
                      <a:rPr lang="sk-SK" i="1" dirty="0" smtClean="0">
                        <a:latin typeface="Cambria Math"/>
                      </a:rPr>
                      <m:t>𝑟</m:t>
                    </m:r>
                  </m:oMath>
                </a14:m>
                <a:endParaRPr lang="sk-SK" dirty="0" smtClean="0"/>
              </a:p>
              <a:p>
                <a:r>
                  <a:rPr lang="sk-SK" dirty="0" smtClean="0"/>
                  <a:t>všeobecná rovnica: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sk-SK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sk-SK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k-SK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ýsledok vyhľadávania obrázkov pre dopy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92288"/>
            <a:ext cx="424750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3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Kruh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ktorých vzdialenosť od pevného bodu S (stredu) je menšia alebo rovná konštante</a:t>
                </a:r>
                <a:endParaRPr lang="sk-SK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i="1" dirty="0" err="1">
                            <a:latin typeface="Cambria Math"/>
                          </a:rPr>
                          <m:t>𝑋𝑆</m:t>
                        </m:r>
                      </m:e>
                    </m:d>
                    <m:r>
                      <a:rPr lang="sk-SK" b="0" i="1" dirty="0" smtClean="0">
                        <a:latin typeface="Cambria Math"/>
                      </a:rPr>
                      <m:t>≤</m:t>
                    </m:r>
                    <m:r>
                      <a:rPr lang="sk-SK" i="1" dirty="0" err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sk-SK" dirty="0"/>
                  <a:t>všeobecná rovnica:</a:t>
                </a:r>
                <a:endParaRPr lang="en-US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k-SK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sk-SK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8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Os uhla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ktoré sú rovnako vzdialené od oboch polpriamok, ktoré vychádzajú z toho istého bodu – ramien uhla</a:t>
                </a:r>
              </a:p>
              <a:p>
                <a:r>
                  <a:rPr lang="sk-SK" dirty="0" smtClean="0"/>
                  <a:t>delí uhol na dva</a:t>
                </a:r>
                <a:br>
                  <a:rPr lang="sk-SK" dirty="0" smtClean="0"/>
                </a:br>
                <a:r>
                  <a:rPr lang="sk-SK" dirty="0" smtClean="0"/>
                  <a:t>menšie rovnakej</a:t>
                </a:r>
                <a:br>
                  <a:rPr lang="sk-SK" dirty="0" smtClean="0"/>
                </a:br>
                <a:r>
                  <a:rPr lang="sk-SK" dirty="0" smtClean="0"/>
                  <a:t>veľkosti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i="1" dirty="0" smtClean="0">
                            <a:latin typeface="Cambria Math"/>
                          </a:rPr>
                          <m:t>𝑝</m:t>
                        </m:r>
                        <m:r>
                          <a:rPr lang="sk-SK" i="1" dirty="0" smtClean="0">
                            <a:latin typeface="Cambria Math"/>
                          </a:rPr>
                          <m:t>,</m:t>
                        </m:r>
                        <m:r>
                          <a:rPr lang="sk-SK" i="1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sk-SK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k-S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i="1" dirty="0" smtClean="0">
                            <a:latin typeface="Cambria Math"/>
                          </a:rPr>
                          <m:t>𝑞</m:t>
                        </m:r>
                        <m:r>
                          <a:rPr lang="sk-SK" i="1" dirty="0" smtClean="0">
                            <a:latin typeface="Cambria Math"/>
                          </a:rPr>
                          <m:t>, </m:t>
                        </m:r>
                        <m:r>
                          <a:rPr lang="sk-SK" i="1" dirty="0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114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ýsledok vyhľadávania obrázkov pre dopyt angle bis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12" y="3140968"/>
            <a:ext cx="3972656" cy="34442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88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Os úsečky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ktoré sú rovnako vzdialené od dvoch pevných bodov A, B – koncových bodov úsečky</a:t>
                </a:r>
              </a:p>
              <a:p>
                <a:r>
                  <a:rPr lang="sk-SK" dirty="0" smtClean="0"/>
                  <a:t>je kolmá na úsečku</a:t>
                </a:r>
                <a:br>
                  <a:rPr lang="sk-SK" dirty="0" smtClean="0"/>
                </a:br>
                <a:r>
                  <a:rPr lang="sk-SK" dirty="0" smtClean="0"/>
                  <a:t>a prechádza jej stredom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i="1" dirty="0" smtClean="0">
                            <a:latin typeface="Cambria Math"/>
                          </a:rPr>
                          <m:t>𝐴𝑋</m:t>
                        </m:r>
                      </m:e>
                    </m:d>
                    <m:r>
                      <a:rPr lang="sk-SK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k-S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i="1" dirty="0" smtClean="0">
                            <a:latin typeface="Cambria Math"/>
                          </a:rPr>
                          <m:t>𝐵𝑋</m:t>
                        </m:r>
                      </m:e>
                    </m:d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146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Výsledok vyhľadávania obrázkov pre dopyt line bis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t="9698" r="20879"/>
          <a:stretch/>
        </p:blipFill>
        <p:spPr bwMode="auto">
          <a:xfrm>
            <a:off x="5653850" y="2596550"/>
            <a:ext cx="3094614" cy="41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7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 pása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ktoré sú rovnako vzdialené od dvoch rovnobežných priamok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sk-SK" i="1" dirty="0">
                            <a:latin typeface="Cambria Math"/>
                          </a:rPr>
                          <m:t>𝑝</m:t>
                        </m:r>
                        <m:r>
                          <a:rPr lang="sk-SK" i="1" dirty="0">
                            <a:latin typeface="Cambria Math"/>
                          </a:rPr>
                          <m:t>,</m:t>
                        </m:r>
                        <m:r>
                          <a:rPr lang="sk-SK" i="1" dirty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sk-SK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k-S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sk-SK" i="1" dirty="0">
                            <a:latin typeface="Cambria Math"/>
                          </a:rPr>
                          <m:t>𝑞</m:t>
                        </m:r>
                        <m:r>
                          <a:rPr lang="sk-SK" i="1" dirty="0">
                            <a:latin typeface="Cambria Math"/>
                          </a:rPr>
                          <m:t>, </m:t>
                        </m:r>
                        <m:r>
                          <a:rPr lang="sk-SK" i="1" dirty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2996952"/>
            <a:ext cx="5372100" cy="33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5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Množina „G“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ktoré vytvárajú nad úsečkou daný uhol</a:t>
                </a:r>
              </a:p>
              <a:p>
                <a:r>
                  <a:rPr lang="sk-SK" dirty="0" smtClean="0"/>
                  <a:t>časť kružnice, resp. zjednotenie častí dvoch kružníc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∠</m:t>
                        </m:r>
                        <m:r>
                          <a:rPr lang="sk-SK" b="0" i="1" smtClean="0">
                            <a:latin typeface="Cambria Math"/>
                          </a:rPr>
                          <m:t>𝐴𝑋𝐵</m:t>
                        </m:r>
                      </m:e>
                    </m:d>
                    <m:r>
                      <a:rPr lang="sk-SK" b="0" i="1" smtClean="0">
                        <a:latin typeface="Cambria Math"/>
                      </a:rPr>
                      <m:t>=</m:t>
                    </m:r>
                    <m:r>
                      <a:rPr lang="sk-SK" b="0" i="1" smtClean="0">
                        <a:latin typeface="Cambria Math"/>
                      </a:rPr>
                      <m:t>𝑘𝑜𝑛𝑠𝑡</m:t>
                    </m:r>
                    <m:r>
                      <a:rPr lang="sk-SK" b="0" i="1" smtClean="0">
                        <a:latin typeface="Cambria Math"/>
                      </a:rPr>
                      <m:t>.</m:t>
                    </m:r>
                  </m:oMath>
                </a14:m>
                <a:endParaRPr lang="sk-SK" dirty="0" smtClean="0"/>
              </a:p>
              <a:p>
                <a:r>
                  <a:rPr lang="sk-SK" dirty="0" smtClean="0"/>
                  <a:t>ostrý uhol -&gt; väčší oblúk</a:t>
                </a:r>
              </a:p>
              <a:p>
                <a:r>
                  <a:rPr lang="sk-SK" dirty="0" smtClean="0"/>
                  <a:t>tupý uhol -&gt; menší oblúk</a:t>
                </a:r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17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Množina „G“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1340"/>
            <a:ext cx="9157631" cy="41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6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Elipsa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množina bodov, ktorých súčet vzdialeností od dvoch bodov (ohnísk) je konštantný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/>
                          </a:rPr>
                          <m:t>𝑋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k-SK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sk-S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/>
                          </a:rPr>
                          <m:t>𝑋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k-SK" b="0" i="1" smtClean="0">
                        <a:latin typeface="Cambria Math"/>
                      </a:rPr>
                      <m:t>=</m:t>
                    </m:r>
                    <m:r>
                      <a:rPr lang="sk-SK" b="0" i="1" smtClean="0">
                        <a:latin typeface="Cambria Math"/>
                      </a:rPr>
                      <m:t>𝑘𝑜𝑛𝑠𝑡</m:t>
                    </m:r>
                    <m:r>
                      <a:rPr lang="sk-SK" b="0" i="1" smtClean="0">
                        <a:latin typeface="Cambria Math"/>
                      </a:rPr>
                      <m:t>.</m:t>
                    </m:r>
                  </m:oMath>
                </a14:m>
                <a:endParaRPr lang="sk-SK" dirty="0" smtClean="0"/>
              </a:p>
              <a:p>
                <a:r>
                  <a:rPr lang="sk-SK" dirty="0" smtClean="0"/>
                  <a:t>všeobecná rovnica</a:t>
                </a:r>
                <a:r>
                  <a:rPr lang="en-US" dirty="0" smtClean="0"/>
                  <a:t>:</a:t>
                </a:r>
                <a:endParaRPr lang="sk-SK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k-S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sk-SK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sk-SK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89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Výsledok vyhľadávania obrázkov pre dopyt ellip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9896"/>
          <a:stretch/>
        </p:blipFill>
        <p:spPr bwMode="auto">
          <a:xfrm>
            <a:off x="4355976" y="3475854"/>
            <a:ext cx="4585157" cy="3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0617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</TotalTime>
  <Words>393</Words>
  <Application>Microsoft Office PowerPoint</Application>
  <PresentationFormat>Předvádění na obrazovce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Množiny bodov s danou vlastnosťou</vt:lpstr>
      <vt:lpstr>Kružnica</vt:lpstr>
      <vt:lpstr>Kruh</vt:lpstr>
      <vt:lpstr>Os uhla</vt:lpstr>
      <vt:lpstr>Os úsečky</vt:lpstr>
      <vt:lpstr>Os pása</vt:lpstr>
      <vt:lpstr>Množina „G“</vt:lpstr>
      <vt:lpstr>Množina „G“</vt:lpstr>
      <vt:lpstr>Elipsa</vt:lpstr>
      <vt:lpstr>Parabola</vt:lpstr>
      <vt:lpstr>Hyperbola</vt:lpstr>
      <vt:lpstr>Chordála</vt:lpstr>
      <vt:lpstr>Apollóniova kružnica</vt:lpstr>
      <vt:lpstr>Ďakujem za pozornosť.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Množiny bodov s danou vlastnosťou</dc:title>
  <dc:creator>Michal</dc:creator>
  <cp:lastModifiedBy>Michal</cp:lastModifiedBy>
  <cp:revision>14</cp:revision>
  <dcterms:created xsi:type="dcterms:W3CDTF">2019-01-07T09:22:15Z</dcterms:created>
  <dcterms:modified xsi:type="dcterms:W3CDTF">2019-02-22T08:37:25Z</dcterms:modified>
</cp:coreProperties>
</file>