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9" r:id="rId4"/>
    <p:sldId id="258" r:id="rId5"/>
    <p:sldId id="259" r:id="rId6"/>
    <p:sldId id="260" r:id="rId7"/>
    <p:sldId id="262" r:id="rId8"/>
    <p:sldId id="261" r:id="rId9"/>
    <p:sldId id="263" r:id="rId10"/>
    <p:sldId id="264" r:id="rId11"/>
    <p:sldId id="265" r:id="rId12"/>
    <p:sldId id="266" r:id="rId13"/>
    <p:sldId id="268" r:id="rId14"/>
    <p:sldId id="267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654"/>
  </p:normalViewPr>
  <p:slideViewPr>
    <p:cSldViewPr snapToGrid="0" snapToObjects="1">
      <p:cViewPr varScale="1">
        <p:scale>
          <a:sx n="110" d="100"/>
          <a:sy n="110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2/11/19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2/11/19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2/11/19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A387DD-EBB9-4444-93FD-1A20BCE6F0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VEKTOROVÁ ALGEBRA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74BCE95-04EE-EA4A-A876-FB5054C167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Adam Vavro | IV.B</a:t>
            </a:r>
          </a:p>
        </p:txBody>
      </p:sp>
    </p:spTree>
    <p:extLst>
      <p:ext uri="{BB962C8B-B14F-4D97-AF65-F5344CB8AC3E}">
        <p14:creationId xmlns:p14="http://schemas.microsoft.com/office/powerpoint/2010/main" val="1859551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E26ECB-931F-E143-B241-15BFC8F09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Závislosť vektorov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F8DA797-79A3-974E-9F9E-BF53F5800D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LZ – </a:t>
            </a:r>
            <a:r>
              <a:rPr lang="sk-SK" b="1" u="sng" dirty="0"/>
              <a:t>lineárne závislé vektory </a:t>
            </a:r>
            <a:r>
              <a:rPr lang="sk-SK" dirty="0"/>
              <a:t>-&gt; sú vektory, kde jeden je reálnym násobkom druhého, nemenia svoj smer ani v 2D, ani v 3D</a:t>
            </a:r>
          </a:p>
          <a:p>
            <a:r>
              <a:rPr lang="sk-SK" dirty="0"/>
              <a:t>LN – </a:t>
            </a:r>
            <a:r>
              <a:rPr lang="sk-SK" b="1" u="sng" dirty="0"/>
              <a:t>lineárne nezávislé </a:t>
            </a:r>
            <a:r>
              <a:rPr lang="sk-SK" dirty="0"/>
              <a:t>-&gt; nie sú na seba závislé</a:t>
            </a:r>
          </a:p>
        </p:txBody>
      </p:sp>
    </p:spTree>
    <p:extLst>
      <p:ext uri="{BB962C8B-B14F-4D97-AF65-F5344CB8AC3E}">
        <p14:creationId xmlns:p14="http://schemas.microsoft.com/office/powerpoint/2010/main" val="1622441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DAADEC-1519-724F-90BD-C667D891E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Veľkosť vektorov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jekt pre obsah 2">
                <a:extLst>
                  <a:ext uri="{FF2B5EF4-FFF2-40B4-BE49-F238E27FC236}">
                    <a16:creationId xmlns:a16="http://schemas.microsoft.com/office/drawing/2014/main" id="{FE7BCAC8-A3D4-DC49-A0FF-9BAAF6E5C65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sk-SK" dirty="0"/>
                  <a:t>je </a:t>
                </a:r>
                <a:r>
                  <a:rPr lang="sk-SK" b="1" dirty="0"/>
                  <a:t>vzdialenosť počiatočného a koncového bodu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sk-SK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sk-SK" i="1">
                        <a:latin typeface="Cambria Math" panose="02040503050406030204" pitchFamily="18" charset="0"/>
                      </a:rPr>
                      <m:t>=[</m:t>
                    </m:r>
                    <m:r>
                      <a:rPr lang="sk-SK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sk-SK" i="1">
                        <a:latin typeface="Cambria Math" panose="02040503050406030204" pitchFamily="18" charset="0"/>
                      </a:rPr>
                      <m:t>;</m:t>
                    </m:r>
                    <m:r>
                      <a:rPr lang="sk-SK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sk-SK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sk-SK" dirty="0"/>
                  <a:t> je vzdialenosť počiatočného a koncového bodu vektora v ľubovoľnom umiestnení</a:t>
                </a:r>
              </a:p>
              <a:p>
                <a:r>
                  <a:rPr lang="sk-SK" dirty="0"/>
                  <a:t>výpočet v </a:t>
                </a:r>
                <a:r>
                  <a:rPr lang="sk-SK" b="1" dirty="0"/>
                  <a:t>2D</a:t>
                </a:r>
                <a:r>
                  <a:rPr lang="sk-SK" dirty="0"/>
                  <a:t>: </a:t>
                </a:r>
                <a14:m>
                  <m:oMath xmlns:m="http://schemas.openxmlformats.org/officeDocument/2006/math">
                    <m:r>
                      <a:rPr lang="sk-SK" b="0" i="0" smtClean="0">
                        <a:latin typeface="Cambria Math" panose="02040503050406030204" pitchFamily="18" charset="0"/>
                      </a:rPr>
                      <m:t>|</m:t>
                    </m:r>
                    <m:acc>
                      <m:accPr>
                        <m:chr m:val="⃗"/>
                        <m:ctrlPr>
                          <a:rPr lang="sk-SK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sk-SK" b="0" i="1" smtClean="0">
                        <a:latin typeface="Cambria Math" panose="02040503050406030204" pitchFamily="18" charset="0"/>
                      </a:rPr>
                      <m:t>|= </m:t>
                    </m:r>
                    <m:rad>
                      <m:radPr>
                        <m:degHide m:val="on"/>
                        <m:ctrlPr>
                          <a:rPr lang="sk-SK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sk-SK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k-SK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sk-SK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sk-SK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k-SK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sk-SK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sk-SK" dirty="0"/>
              </a:p>
              <a:p>
                <a:r>
                  <a:rPr lang="sk-SK" dirty="0"/>
                  <a:t>v </a:t>
                </a:r>
                <a:r>
                  <a:rPr lang="sk-SK" b="1" dirty="0"/>
                  <a:t>3D</a:t>
                </a:r>
                <a:r>
                  <a:rPr lang="sk-SK" dirty="0"/>
                  <a:t>: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sk-SK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sk-SK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acc>
                      </m:e>
                    </m:d>
                    <m:r>
                      <a:rPr lang="sk-SK" i="1">
                        <a:latin typeface="Cambria Math" panose="02040503050406030204" pitchFamily="18" charset="0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sk-SK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sk-SK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k-SK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sk-SK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sk-SK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sk-SK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k-SK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sk-SK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+ </m:t>
                        </m:r>
                        <m:sSup>
                          <m:sSupPr>
                            <m:ctrlPr>
                              <a:rPr lang="sk-SK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k-SK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sk-SK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sk-SK" dirty="0"/>
              </a:p>
              <a:p>
                <a:endParaRPr lang="sk-SK" dirty="0"/>
              </a:p>
              <a:p>
                <a:endParaRPr lang="sk-SK" dirty="0"/>
              </a:p>
            </p:txBody>
          </p:sp>
        </mc:Choice>
        <mc:Fallback xmlns="">
          <p:sp>
            <p:nvSpPr>
              <p:cNvPr id="3" name="Zástupný objekt pre obsah 2">
                <a:extLst>
                  <a:ext uri="{FF2B5EF4-FFF2-40B4-BE49-F238E27FC236}">
                    <a16:creationId xmlns:a16="http://schemas.microsoft.com/office/drawing/2014/main" id="{FE7BCAC8-A3D4-DC49-A0FF-9BAAF6E5C65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61" t="-1418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Obrázok 6">
            <a:extLst>
              <a:ext uri="{FF2B5EF4-FFF2-40B4-BE49-F238E27FC236}">
                <a16:creationId xmlns:a16="http://schemas.microsoft.com/office/drawing/2014/main" id="{A69F0FCA-3E4D-FD4E-AC49-2994A8D2A3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7056" y="3429000"/>
            <a:ext cx="3860800" cy="3392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3672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6C20F0-52D5-5847-A899-BB3E83DD0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Skalárny súčin vektorov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jekt pre obsah 2">
                <a:extLst>
                  <a:ext uri="{FF2B5EF4-FFF2-40B4-BE49-F238E27FC236}">
                    <a16:creationId xmlns:a16="http://schemas.microsoft.com/office/drawing/2014/main" id="{CAFCE317-08A3-F748-9216-FDD15785890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sk-SK" dirty="0"/>
                  <a:t>je to operácia v 2D aj v 3D, kde výsledkom je skalárna veličina =&gt; </a:t>
                </a:r>
                <a:r>
                  <a:rPr lang="sk-SK" b="1" dirty="0" err="1"/>
                  <a:t>skalár</a:t>
                </a:r>
                <a:endParaRPr lang="sk-SK" b="1" dirty="0"/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sk-SK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acc>
                    <m:r>
                      <a:rPr lang="sk-SK" i="1">
                        <a:latin typeface="Cambria Math" panose="02040503050406030204" pitchFamily="18" charset="0"/>
                      </a:rPr>
                      <m:t>=[</m:t>
                    </m:r>
                    <m:sSub>
                      <m:sSub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sk-SK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k-SK" i="1">
                        <a:latin typeface="Cambria Math" panose="02040503050406030204" pitchFamily="18" charset="0"/>
                      </a:rPr>
                      <m:t>;</m:t>
                    </m:r>
                    <m:sSub>
                      <m:sSub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sk-SK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sk-SK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sk-SK" dirty="0"/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sk-SK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sk-SK" i="1">
                        <a:latin typeface="Cambria Math" panose="02040503050406030204" pitchFamily="18" charset="0"/>
                      </a:rPr>
                      <m:t>=[</m:t>
                    </m:r>
                    <m:sSub>
                      <m:sSub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sk-SK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k-SK" i="1">
                        <a:latin typeface="Cambria Math" panose="02040503050406030204" pitchFamily="18" charset="0"/>
                      </a:rPr>
                      <m:t>;</m:t>
                    </m:r>
                    <m:sSub>
                      <m:sSub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sk-SK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sk-SK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sk-SK" dirty="0"/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sk-SK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sk-SK" b="1" i="1">
                            <a:latin typeface="Cambria Math" panose="02040503050406030204" pitchFamily="18" charset="0"/>
                          </a:rPr>
                          <m:t>𝒖</m:t>
                        </m:r>
                      </m:e>
                    </m:acc>
                  </m:oMath>
                </a14:m>
                <a:r>
                  <a:rPr lang="sk-SK" b="1" dirty="0"/>
                  <a:t> .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sk-SK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sk-SK" b="1" i="1" smtClean="0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</m:acc>
                    <m:r>
                      <a:rPr lang="sk-SK" b="1" i="1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sk-SK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b="1" i="1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sk-SK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sk-SK" b="1" dirty="0"/>
                  <a:t>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b="1" i="1" smtClean="0">
                            <a:latin typeface="Cambria Math" panose="02040503050406030204" pitchFamily="18" charset="0"/>
                          </a:rPr>
                          <m:t>𝒖</m:t>
                        </m:r>
                      </m:e>
                      <m:sub>
                        <m:r>
                          <a:rPr lang="sk-SK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sk-SK" b="1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sk-SK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b="1" i="1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sk-SK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sk-SK" b="1" i="1" smtClean="0">
                        <a:latin typeface="Cambria Math" panose="02040503050406030204" pitchFamily="18" charset="0"/>
                      </a:rPr>
                      <m:t> .</m:t>
                    </m:r>
                    <m:sSub>
                      <m:sSubPr>
                        <m:ctrlPr>
                          <a:rPr lang="sk-SK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b="1" i="1" smtClean="0">
                            <a:latin typeface="Cambria Math" panose="02040503050406030204" pitchFamily="18" charset="0"/>
                          </a:rPr>
                          <m:t>𝒖</m:t>
                        </m:r>
                      </m:e>
                      <m:sub>
                        <m:r>
                          <a:rPr lang="sk-SK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endParaRPr lang="sk-SK" b="1" dirty="0"/>
              </a:p>
              <a:p>
                <a:r>
                  <a:rPr lang="sk-SK" dirty="0"/>
                  <a:t>ak sú orientované úsečky na seba kolmé, tak vektory v ich umiestnení majú skalárny súčin rovný nule</a:t>
                </a:r>
              </a:p>
              <a:p>
                <a:r>
                  <a:rPr lang="sk-SK" dirty="0"/>
                  <a:t>ak skalárny súčin bude rovný 0 a ak súčasne ani jeden z vektorov nie je nulový, tak vektoru sú na seba kolmé</a:t>
                </a:r>
              </a:p>
            </p:txBody>
          </p:sp>
        </mc:Choice>
        <mc:Fallback xmlns="">
          <p:sp>
            <p:nvSpPr>
              <p:cNvPr id="3" name="Zástupný objekt pre obsah 2">
                <a:extLst>
                  <a:ext uri="{FF2B5EF4-FFF2-40B4-BE49-F238E27FC236}">
                    <a16:creationId xmlns:a16="http://schemas.microsoft.com/office/drawing/2014/main" id="{CAFCE317-08A3-F748-9216-FDD15785890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61" t="-1418" r="-1058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38602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142898-1C47-EB47-B17E-FCC29CD35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Vektorový súčin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74E9975-612A-D543-ABF5-EA39A1C9F4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operácia v 3D</a:t>
            </a:r>
          </a:p>
          <a:p>
            <a:r>
              <a:rPr lang="sk-SK" dirty="0"/>
              <a:t>výsledkom tejto operácie je vektor ( na rozdiel od skalárneho súčinu, ktorého výsledkom je pri súčine dvoch vektorov </a:t>
            </a:r>
            <a:r>
              <a:rPr lang="sk-SK" dirty="0" err="1"/>
              <a:t>skalár</a:t>
            </a:r>
            <a:r>
              <a:rPr lang="sk-SK" dirty="0"/>
              <a:t>)</a:t>
            </a:r>
          </a:p>
          <a:p>
            <a:r>
              <a:rPr lang="sk-SK" dirty="0"/>
              <a:t>výsledný vektor je kolmý na obidva pôvodné vektory</a:t>
            </a:r>
          </a:p>
          <a:p>
            <a:endParaRPr lang="sk-SK" dirty="0"/>
          </a:p>
        </p:txBody>
      </p:sp>
      <p:pic>
        <p:nvPicPr>
          <p:cNvPr id="5" name="Obrázok 4" descr="Obrázok, na ktorom je objekt&#10;&#10;&#10;&#10;Popis sa automaticky vygeneroval">
            <a:extLst>
              <a:ext uri="{FF2B5EF4-FFF2-40B4-BE49-F238E27FC236}">
                <a16:creationId xmlns:a16="http://schemas.microsoft.com/office/drawing/2014/main" id="{D56B60C6-A64D-EA48-8E13-0E88B13CEA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0234" y="4076700"/>
            <a:ext cx="5711532" cy="1896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568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127F22-9743-7A47-8CE8-F2547044A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Uhol 2 vektorov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jekt pre obsah 2">
                <a:extLst>
                  <a:ext uri="{FF2B5EF4-FFF2-40B4-BE49-F238E27FC236}">
                    <a16:creationId xmlns:a16="http://schemas.microsoft.com/office/drawing/2014/main" id="{13280FFC-14E8-BC4C-916F-BADE9A906B1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sk-SK" dirty="0"/>
                  <a:t>v každej dvojici nenulových vektorov môžeme priradiť práve jednu veľkosť ich uhla </a:t>
                </a:r>
                <a14:m>
                  <m:oMath xmlns:m="http://schemas.openxmlformats.org/officeDocument/2006/math">
                    <m:r>
                      <a:rPr lang="sk-SK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sk-SK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sk-SK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sk-SK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sk-SK" dirty="0"/>
                  <a:t>, pre ktoré platí: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sk-SK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sk-SK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 ≤</m:t>
                    </m:r>
                  </m:oMath>
                </a14:m>
                <a:r>
                  <a:rPr lang="sk-SK" dirty="0"/>
                  <a:t> </a:t>
                </a:r>
                <a14:m>
                  <m:oMath xmlns:m="http://schemas.openxmlformats.org/officeDocument/2006/math">
                    <m:r>
                      <a:rPr lang="sk-SK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sk-SK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≤180°</m:t>
                    </m:r>
                  </m:oMath>
                </a14:m>
                <a:endParaRPr lang="sk-SK" dirty="0"/>
              </a:p>
              <a:p>
                <a:pPr lvl="1"/>
                <a14:m>
                  <m:oMath xmlns:m="http://schemas.openxmlformats.org/officeDocument/2006/math">
                    <m:r>
                      <a:rPr lang="sk-SK">
                        <a:latin typeface="Cambria Math" panose="02040503050406030204" pitchFamily="18" charset="0"/>
                      </a:rPr>
                      <m:t>𝑂</m:t>
                    </m:r>
                    <m:r>
                      <a:rPr lang="sk-SK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≤</m:t>
                    </m:r>
                  </m:oMath>
                </a14:m>
                <a:r>
                  <a:rPr lang="sk-SK" dirty="0"/>
                  <a:t> </a:t>
                </a:r>
                <a14:m>
                  <m:oMath xmlns:m="http://schemas.openxmlformats.org/officeDocument/2006/math">
                    <m:r>
                      <a:rPr lang="sk-SK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sk-SK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≤</m:t>
                    </m:r>
                    <m:r>
                      <a:rPr lang="sk-SK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sk-SK" dirty="0"/>
              </a:p>
              <a:p>
                <a:r>
                  <a:rPr lang="sk-SK" dirty="0"/>
                  <a:t>uhol medzi vektormi, ktorý aspoň jeden je 0 nedefinujeme</a:t>
                </a:r>
              </a:p>
              <a:p>
                <a:r>
                  <a:rPr lang="sk-SK" b="1" dirty="0"/>
                  <a:t>konvexný uhol</a:t>
                </a:r>
                <a:r>
                  <a:rPr lang="sk-SK" dirty="0"/>
                  <a:t>: útvar, pre ktorý platí, že každá úsečka z jeho 2 bodov patrí tomuto útvaru</a:t>
                </a:r>
              </a:p>
              <a:p>
                <a:r>
                  <a:rPr lang="sk-SK" dirty="0"/>
                  <a:t>výpočet uhla 2 vektorov: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sk-SK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sk-SK" b="1" i="0" smtClean="0">
                            <a:latin typeface="Cambria Math" panose="02040503050406030204" pitchFamily="18" charset="0"/>
                          </a:rPr>
                          <m:t>𝐜𝐨𝐬</m:t>
                        </m:r>
                      </m:fName>
                      <m:e>
                        <m:r>
                          <a:rPr lang="sk-SK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𝛗</m:t>
                        </m:r>
                        <m:r>
                          <a:rPr lang="sk-SK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 </m:t>
                        </m:r>
                        <m:f>
                          <m:fPr>
                            <m:ctrlPr>
                              <a:rPr lang="sk-SK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acc>
                              <m:accPr>
                                <m:chr m:val="⃗"/>
                                <m:ctrlPr>
                                  <a:rPr lang="sk-SK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sk-SK" b="1" i="1" smtClean="0">
                                    <a:latin typeface="Cambria Math" panose="02040503050406030204" pitchFamily="18" charset="0"/>
                                  </a:rPr>
                                  <m:t>𝒖</m:t>
                                </m:r>
                              </m:e>
                            </m:acc>
                            <m:r>
                              <a:rPr lang="sk-SK" b="1" i="1" smtClean="0">
                                <a:latin typeface="Cambria Math" panose="02040503050406030204" pitchFamily="18" charset="0"/>
                              </a:rPr>
                              <m:t> .</m:t>
                            </m:r>
                            <m:acc>
                              <m:accPr>
                                <m:chr m:val="⃗"/>
                                <m:ctrlPr>
                                  <a:rPr lang="sk-SK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sk-SK" b="1" i="1">
                                    <a:latin typeface="Cambria Math" panose="02040503050406030204" pitchFamily="18" charset="0"/>
                                  </a:rPr>
                                  <m:t>𝒗</m:t>
                                </m:r>
                              </m:e>
                            </m:acc>
                          </m:num>
                          <m:den>
                            <m:d>
                              <m:dPr>
                                <m:begChr m:val="|"/>
                                <m:endChr m:val="|"/>
                                <m:ctrlPr>
                                  <a:rPr lang="sk-SK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acc>
                                  <m:accPr>
                                    <m:chr m:val="⃗"/>
                                    <m:ctrlPr>
                                      <a:rPr lang="sk-SK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sk-SK" b="1" i="1" smtClean="0">
                                        <a:latin typeface="Cambria Math" panose="02040503050406030204" pitchFamily="18" charset="0"/>
                                      </a:rPr>
                                      <m:t>𝒖</m:t>
                                    </m:r>
                                  </m:e>
                                </m:acc>
                              </m:e>
                            </m:d>
                            <m:r>
                              <a:rPr lang="sk-SK" b="1" i="1" smtClean="0">
                                <a:latin typeface="Cambria Math" panose="02040503050406030204" pitchFamily="18" charset="0"/>
                              </a:rPr>
                              <m:t>|</m:t>
                            </m:r>
                            <m:acc>
                              <m:accPr>
                                <m:chr m:val="⃗"/>
                                <m:ctrlPr>
                                  <a:rPr lang="sk-SK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sk-SK" b="1" i="1">
                                    <a:latin typeface="Cambria Math" panose="02040503050406030204" pitchFamily="18" charset="0"/>
                                  </a:rPr>
                                  <m:t>𝒗</m:t>
                                </m:r>
                              </m:e>
                            </m:acc>
                            <m:r>
                              <a:rPr lang="sk-SK" b="1" i="1" smtClean="0">
                                <a:latin typeface="Cambria Math" panose="02040503050406030204" pitchFamily="18" charset="0"/>
                              </a:rPr>
                              <m:t>|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sk-SK" b="1" dirty="0"/>
                          <m:t> </m:t>
                        </m:r>
                      </m:e>
                    </m:func>
                  </m:oMath>
                </a14:m>
                <a:endParaRPr lang="sk-SK" b="1" dirty="0"/>
              </a:p>
            </p:txBody>
          </p:sp>
        </mc:Choice>
        <mc:Fallback xmlns="">
          <p:sp>
            <p:nvSpPr>
              <p:cNvPr id="3" name="Zástupný objekt pre obsah 2">
                <a:extLst>
                  <a:ext uri="{FF2B5EF4-FFF2-40B4-BE49-F238E27FC236}">
                    <a16:creationId xmlns:a16="http://schemas.microsoft.com/office/drawing/2014/main" id="{13280FFC-14E8-BC4C-916F-BADE9A906B1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61" t="-1418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61770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97B526-AF2F-A649-A330-EAEAE3C84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Koniec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6957F66-25AB-F745-A54E-47A569CF6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Ďakujem za pozornosť</a:t>
            </a:r>
          </a:p>
        </p:txBody>
      </p:sp>
    </p:spTree>
    <p:extLst>
      <p:ext uri="{BB962C8B-B14F-4D97-AF65-F5344CB8AC3E}">
        <p14:creationId xmlns:p14="http://schemas.microsoft.com/office/powerpoint/2010/main" val="2450506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5C5ADA-420B-A841-A70E-1C3CA3393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Vektor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5AF66BD-B9D5-8143-B1B4-E03DF7BBE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je </a:t>
            </a:r>
            <a:r>
              <a:rPr lang="sk-SK" b="1" dirty="0"/>
              <a:t>posunutie</a:t>
            </a:r>
          </a:p>
          <a:p>
            <a:r>
              <a:rPr lang="sk-SK" dirty="0"/>
              <a:t>má smer, orientáciu a veľkosť</a:t>
            </a:r>
          </a:p>
          <a:p>
            <a:r>
              <a:rPr lang="sk-SK" dirty="0"/>
              <a:t>jeho umiestnením je tzv. </a:t>
            </a:r>
            <a:r>
              <a:rPr lang="sk-SK" b="1" dirty="0"/>
              <a:t>orientovaná úsečka</a:t>
            </a:r>
          </a:p>
          <a:p>
            <a:r>
              <a:rPr lang="sk-SK" dirty="0"/>
              <a:t>v 1D, 2D, 3D je </a:t>
            </a:r>
            <a:r>
              <a:rPr lang="sk-SK" b="1" dirty="0"/>
              <a:t>nekonečne</a:t>
            </a:r>
            <a:r>
              <a:rPr lang="sk-SK" dirty="0"/>
              <a:t> veľa umiestnení vektora</a:t>
            </a:r>
          </a:p>
        </p:txBody>
      </p:sp>
    </p:spTree>
    <p:extLst>
      <p:ext uri="{BB962C8B-B14F-4D97-AF65-F5344CB8AC3E}">
        <p14:creationId xmlns:p14="http://schemas.microsoft.com/office/powerpoint/2010/main" val="3868930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738B00-2848-0546-B75B-5461BA3DD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Orientovaná úsečka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779C46E-9878-8744-B8FB-B8F5B0947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/>
              <a:t>úsečka</a:t>
            </a:r>
            <a:r>
              <a:rPr lang="sk-SK" dirty="0"/>
              <a:t> </a:t>
            </a:r>
            <a:r>
              <a:rPr lang="sk-SK" b="1" dirty="0"/>
              <a:t>AB</a:t>
            </a:r>
            <a:r>
              <a:rPr lang="sk-SK" dirty="0"/>
              <a:t> je množina všetkých bodov, ktoré ležia na priamke medzi dvomi bodmi A a B, vrátane nich</a:t>
            </a:r>
          </a:p>
          <a:p>
            <a:r>
              <a:rPr lang="sk-SK" b="1" dirty="0"/>
              <a:t>orientovaná úsečka </a:t>
            </a:r>
            <a:r>
              <a:rPr lang="sk-SK" b="1" i="1" dirty="0"/>
              <a:t>AB</a:t>
            </a:r>
            <a:r>
              <a:rPr lang="sk-SK" dirty="0"/>
              <a:t> je úsečka AB, ktorej krajné body A a B majú určené poradie.  Bod </a:t>
            </a:r>
            <a:r>
              <a:rPr lang="sk-SK" b="1" dirty="0"/>
              <a:t>A</a:t>
            </a:r>
            <a:r>
              <a:rPr lang="sk-SK" dirty="0"/>
              <a:t> nazývame </a:t>
            </a:r>
            <a:r>
              <a:rPr lang="sk-SK" b="1" dirty="0"/>
              <a:t>počiatočný bod</a:t>
            </a:r>
            <a:r>
              <a:rPr lang="sk-SK" dirty="0"/>
              <a:t> (začiatočný bod, začiatok), bod </a:t>
            </a:r>
            <a:r>
              <a:rPr lang="sk-SK" b="1" dirty="0"/>
              <a:t>B</a:t>
            </a:r>
            <a:r>
              <a:rPr lang="sk-SK" dirty="0"/>
              <a:t> nazývame </a:t>
            </a:r>
            <a:r>
              <a:rPr lang="sk-SK" b="1" dirty="0"/>
              <a:t>koncový bod</a:t>
            </a:r>
            <a:r>
              <a:rPr lang="sk-SK" dirty="0"/>
              <a:t> (koniec). Orientovanú úsečku môžeme zapísať i pomocou usporiadanej dvojice </a:t>
            </a:r>
            <a:r>
              <a:rPr lang="sk-SK" b="1" dirty="0"/>
              <a:t>[A, B]</a:t>
            </a:r>
            <a:endParaRPr lang="sk-SK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CEBAC136-DAEC-ED4C-99EF-8F4F445005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2200" y="4137036"/>
            <a:ext cx="3712580" cy="2260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447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7FF71E-192D-C346-9BBF-83B9B2474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Karteziánska sústava [</a:t>
            </a:r>
            <a:r>
              <a:rPr lang="sk-SK" dirty="0" err="1"/>
              <a:t>x;y</a:t>
            </a:r>
            <a:r>
              <a:rPr lang="sk-SK" dirty="0"/>
              <a:t>]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7A4E3F3-57B0-D047-ACEE-431942A680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vektory znázorňujeme</a:t>
            </a:r>
            <a:br>
              <a:rPr lang="sk-SK" dirty="0"/>
            </a:br>
            <a:r>
              <a:rPr lang="sk-SK" dirty="0"/>
              <a:t> v karteziánskej sústave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05CFF9EC-B033-C442-A09E-4F94DBDFC8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3" y="990600"/>
            <a:ext cx="5986463" cy="5986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798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B1BD38-1FCA-1340-910A-0CEE6295B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Vektor všeobecne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jekt pre obsah 2">
                <a:extLst>
                  <a:ext uri="{FF2B5EF4-FFF2-40B4-BE49-F238E27FC236}">
                    <a16:creationId xmlns:a16="http://schemas.microsoft.com/office/drawing/2014/main" id="{421C5648-674B-6242-B89F-7D56F93C199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sk-SK" b="1" dirty="0"/>
                  <a:t>máme 2 body:</a:t>
                </a:r>
              </a:p>
              <a:p>
                <a:r>
                  <a:rPr lang="sk-SK" dirty="0"/>
                  <a:t>A = [x</a:t>
                </a:r>
                <a:r>
                  <a:rPr lang="sk-SK" baseline="-25000" dirty="0"/>
                  <a:t>1</a:t>
                </a:r>
                <a:r>
                  <a:rPr lang="sk-SK" dirty="0"/>
                  <a:t>;y</a:t>
                </a:r>
                <a:r>
                  <a:rPr lang="sk-SK" baseline="-25000" dirty="0"/>
                  <a:t>1</a:t>
                </a:r>
                <a:r>
                  <a:rPr lang="sk-SK" dirty="0"/>
                  <a:t>]</a:t>
                </a:r>
              </a:p>
              <a:p>
                <a:r>
                  <a:rPr lang="sk-SK" dirty="0"/>
                  <a:t>B = [x</a:t>
                </a:r>
                <a:r>
                  <a:rPr lang="sk-SK" baseline="-25000" dirty="0"/>
                  <a:t>2</a:t>
                </a:r>
                <a:r>
                  <a:rPr lang="sk-SK" dirty="0"/>
                  <a:t>;y</a:t>
                </a:r>
                <a:r>
                  <a:rPr lang="sk-SK" baseline="-25000" dirty="0"/>
                  <a:t>2</a:t>
                </a:r>
                <a:r>
                  <a:rPr lang="sk-SK" dirty="0"/>
                  <a:t>]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sk-SK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sk-SK" b="1" i="1" smtClean="0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</m:acc>
                  </m:oMath>
                </a14:m>
                <a:r>
                  <a:rPr lang="sk-SK" b="1" dirty="0"/>
                  <a:t>=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sk-SK" b="1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sk-SK" b="1" i="1" dirty="0" smtClean="0">
                            <a:latin typeface="Cambria Math" panose="02040503050406030204" pitchFamily="18" charset="0"/>
                          </a:rPr>
                          <m:t>𝑨𝑩</m:t>
                        </m:r>
                      </m:e>
                    </m:acc>
                    <m:r>
                      <a:rPr lang="sk-SK" b="1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sk-SK" b="1" dirty="0"/>
                  <a:t> B – A = [x</a:t>
                </a:r>
                <a:r>
                  <a:rPr lang="sk-SK" b="1" baseline="-25000" dirty="0"/>
                  <a:t>2 – </a:t>
                </a:r>
                <a:r>
                  <a:rPr lang="sk-SK" b="1" dirty="0"/>
                  <a:t>x</a:t>
                </a:r>
                <a:r>
                  <a:rPr lang="sk-SK" b="1" baseline="-25000" dirty="0"/>
                  <a:t>1 </a:t>
                </a:r>
                <a:r>
                  <a:rPr lang="sk-SK" b="1" dirty="0"/>
                  <a:t>; y</a:t>
                </a:r>
                <a:r>
                  <a:rPr lang="sk-SK" b="1" baseline="-25000" dirty="0"/>
                  <a:t>2 – </a:t>
                </a:r>
                <a:r>
                  <a:rPr lang="sk-SK" b="1" dirty="0"/>
                  <a:t>y</a:t>
                </a:r>
                <a:r>
                  <a:rPr lang="sk-SK" b="1" baseline="-25000" dirty="0"/>
                  <a:t>1</a:t>
                </a:r>
                <a:r>
                  <a:rPr lang="sk-SK" b="1" dirty="0"/>
                  <a:t>]</a:t>
                </a:r>
              </a:p>
              <a:p>
                <a:r>
                  <a:rPr lang="sk-SK" dirty="0"/>
                  <a:t>(po súradniciach)</a:t>
                </a:r>
              </a:p>
            </p:txBody>
          </p:sp>
        </mc:Choice>
        <mc:Fallback xmlns="">
          <p:sp>
            <p:nvSpPr>
              <p:cNvPr id="3" name="Zástupný objekt pre obsah 2">
                <a:extLst>
                  <a:ext uri="{FF2B5EF4-FFF2-40B4-BE49-F238E27FC236}">
                    <a16:creationId xmlns:a16="http://schemas.microsoft.com/office/drawing/2014/main" id="{421C5648-674B-6242-B89F-7D56F93C19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61" t="-1418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3063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E228D3-74B6-6649-A11C-18B97FD0B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Opačný vektor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jekt pre obsah 2">
                <a:extLst>
                  <a:ext uri="{FF2B5EF4-FFF2-40B4-BE49-F238E27FC236}">
                    <a16:creationId xmlns:a16="http://schemas.microsoft.com/office/drawing/2014/main" id="{E681D087-FDAE-2548-A6CD-F2FE04A83EE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243584" y="2286000"/>
                <a:ext cx="9729216" cy="3886200"/>
              </a:xfrm>
            </p:spPr>
            <p:txBody>
              <a:bodyPr/>
              <a:lstStyle/>
              <a:p>
                <a:r>
                  <a:rPr lang="sk-SK" dirty="0"/>
                  <a:t>je vektor, ktorý ma rovnakú veľkosť ako pôvodný,</a:t>
                </a:r>
                <a:br>
                  <a:rPr lang="sk-SK" dirty="0"/>
                </a:br>
                <a:r>
                  <a:rPr lang="sk-SK" dirty="0"/>
                  <a:t> ale je nesúhlasne rovnobežný </a:t>
                </a:r>
                <a:br>
                  <a:rPr lang="sk-SK" dirty="0"/>
                </a:br>
                <a:r>
                  <a:rPr lang="sk-SK" dirty="0"/>
                  <a:t>s pôvodným vektorom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sk-SK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sk-SK" b="1" i="1" smtClean="0">
                            <a:latin typeface="Cambria Math" panose="02040503050406030204" pitchFamily="18" charset="0"/>
                          </a:rPr>
                          <m:t>𝒖</m:t>
                        </m:r>
                      </m:e>
                    </m:acc>
                    <m:r>
                      <a:rPr lang="sk-SK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k-SK" b="1" i="1" smtClean="0">
                        <a:latin typeface="Cambria Math" panose="02040503050406030204" pitchFamily="18" charset="0"/>
                      </a:rPr>
                      <m:t>𝑨𝑩</m:t>
                    </m:r>
                    <m:groupChr>
                      <m:groupChrPr>
                        <m:chr m:val="⇔"/>
                        <m:pos m:val="top"/>
                        <m:ctrlPr>
                          <a:rPr lang="sk-SK" b="1" i="1" smtClean="0">
                            <a:latin typeface="Cambria Math" panose="02040503050406030204" pitchFamily="18" charset="0"/>
                          </a:rPr>
                        </m:ctrlPr>
                      </m:groupChrPr>
                      <m:e/>
                    </m:groupChr>
                    <m:r>
                      <a:rPr lang="sk-SK" b="1" i="1" smtClean="0">
                        <a:latin typeface="Cambria Math" panose="02040503050406030204" pitchFamily="18" charset="0"/>
                      </a:rPr>
                      <m:t> −</m:t>
                    </m:r>
                    <m:acc>
                      <m:accPr>
                        <m:chr m:val="⃗"/>
                        <m:ctrlPr>
                          <a:rPr lang="sk-SK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sk-SK" b="1" i="1" smtClean="0">
                            <a:latin typeface="Cambria Math" panose="02040503050406030204" pitchFamily="18" charset="0"/>
                          </a:rPr>
                          <m:t>𝒖</m:t>
                        </m:r>
                      </m:e>
                    </m:acc>
                    <m:r>
                      <a:rPr lang="sk-SK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k-SK" b="1" i="1" smtClean="0">
                        <a:latin typeface="Cambria Math" panose="02040503050406030204" pitchFamily="18" charset="0"/>
                      </a:rPr>
                      <m:t>𝑩𝑨</m:t>
                    </m:r>
                  </m:oMath>
                </a14:m>
                <a:endParaRPr lang="sk-SK" b="1" dirty="0"/>
              </a:p>
            </p:txBody>
          </p:sp>
        </mc:Choice>
        <mc:Fallback xmlns="">
          <p:sp>
            <p:nvSpPr>
              <p:cNvPr id="3" name="Zástupný objekt pre obsah 2">
                <a:extLst>
                  <a:ext uri="{FF2B5EF4-FFF2-40B4-BE49-F238E27FC236}">
                    <a16:creationId xmlns:a16="http://schemas.microsoft.com/office/drawing/2014/main" id="{E681D087-FDAE-2548-A6CD-F2FE04A83EE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43584" y="2286000"/>
                <a:ext cx="9729216" cy="3886200"/>
              </a:xfrm>
              <a:blipFill>
                <a:blip r:embed="rId2"/>
                <a:stretch>
                  <a:fillRect l="-522" t="-1307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Obrázok 4" descr="Obrázok, na ktorom je sedenie&#10;&#10;&#10;&#10;Popis sa automaticky vygeneroval">
            <a:extLst>
              <a:ext uri="{FF2B5EF4-FFF2-40B4-BE49-F238E27FC236}">
                <a16:creationId xmlns:a16="http://schemas.microsoft.com/office/drawing/2014/main" id="{7E47AA01-07ED-A54F-9207-72008832BB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200" y="2037842"/>
            <a:ext cx="6553200" cy="463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066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6D5011-C6CC-294B-886F-2C64D6A2F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Nulový vektor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jekt pre obsah 2">
                <a:extLst>
                  <a:ext uri="{FF2B5EF4-FFF2-40B4-BE49-F238E27FC236}">
                    <a16:creationId xmlns:a16="http://schemas.microsoft.com/office/drawing/2014/main" id="{59EE2E20-11E2-054C-BB65-34DE9C53594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sk-SK" dirty="0"/>
                  <a:t>vektor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sk-SK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acc>
                    <m:r>
                      <a:rPr lang="sk-SK" b="0" i="1" smtClean="0">
                        <a:latin typeface="Cambria Math" panose="02040503050406030204" pitchFamily="18" charset="0"/>
                      </a:rPr>
                      <m:t>= </m:t>
                    </m:r>
                    <m:acc>
                      <m:accPr>
                        <m:chr m:val="⃗"/>
                        <m:ctrlPr>
                          <a:rPr lang="sk-SK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𝐴𝐴</m:t>
                        </m:r>
                      </m:e>
                    </m:acc>
                    <m:r>
                      <a:rPr lang="sk-SK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k-SK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sk-SK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sk-SK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sk-SK" b="0" i="1" smtClean="0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begChr m:val="["/>
                        <m:endChr m:val="]"/>
                        <m:ctrlPr>
                          <a:rPr lang="sk-SK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0;0</m:t>
                        </m:r>
                      </m:e>
                    </m:d>
                  </m:oMath>
                </a14:m>
                <a:r>
                  <a:rPr lang="sk-SK" dirty="0"/>
                  <a:t> -&gt; je to nulový vektor</a:t>
                </a:r>
              </a:p>
              <a:p>
                <a:r>
                  <a:rPr lang="sk-SK" dirty="0"/>
                  <a:t>má nulové posunutie =&gt; </a:t>
                </a:r>
                <a:r>
                  <a:rPr lang="sk-SK" b="1" dirty="0"/>
                  <a:t>IDENTITA</a:t>
                </a:r>
              </a:p>
            </p:txBody>
          </p:sp>
        </mc:Choice>
        <mc:Fallback xmlns="">
          <p:sp>
            <p:nvSpPr>
              <p:cNvPr id="3" name="Zástupný objekt pre obsah 2">
                <a:extLst>
                  <a:ext uri="{FF2B5EF4-FFF2-40B4-BE49-F238E27FC236}">
                    <a16:creationId xmlns:a16="http://schemas.microsoft.com/office/drawing/2014/main" id="{59EE2E20-11E2-054C-BB65-34DE9C53594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61" t="-355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9083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400033-9103-EB4B-B62F-79C7F46EB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Operácie s vektormi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jekt pre obsah 2">
                <a:extLst>
                  <a:ext uri="{FF2B5EF4-FFF2-40B4-BE49-F238E27FC236}">
                    <a16:creationId xmlns:a16="http://schemas.microsoft.com/office/drawing/2014/main" id="{CCC6FBE5-804E-A246-B52C-296441C9390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sk-SK" dirty="0"/>
                  <a:t>súčet a rozdiel vektorov vykonávame po súradniciach</a:t>
                </a:r>
              </a:p>
              <a:p>
                <a:r>
                  <a:rPr lang="sk-SK" dirty="0"/>
                  <a:t>platí v </a:t>
                </a:r>
                <a:r>
                  <a:rPr lang="sk-SK" b="1" dirty="0"/>
                  <a:t>2D</a:t>
                </a:r>
                <a:r>
                  <a:rPr lang="sk-SK" dirty="0"/>
                  <a:t> aj v </a:t>
                </a:r>
                <a:r>
                  <a:rPr lang="sk-SK" b="1" dirty="0"/>
                  <a:t>3D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sk-SK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acc>
                    <m:r>
                      <a:rPr lang="sk-SK" b="0" i="1" smtClean="0">
                        <a:latin typeface="Cambria Math" panose="02040503050406030204" pitchFamily="18" charset="0"/>
                      </a:rPr>
                      <m:t>=[</m:t>
                    </m:r>
                    <m:sSub>
                      <m:sSubPr>
                        <m:ctrlPr>
                          <a:rPr lang="sk-S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k-SK" b="0" i="1" smtClean="0">
                        <a:latin typeface="Cambria Math" panose="02040503050406030204" pitchFamily="18" charset="0"/>
                      </a:rPr>
                      <m:t>;</m:t>
                    </m:r>
                    <m:sSub>
                      <m:sSub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sk-SK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sk-SK" dirty="0"/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sk-SK" i="1">
                        <a:latin typeface="Cambria Math" panose="02040503050406030204" pitchFamily="18" charset="0"/>
                      </a:rPr>
                      <m:t>=[</m:t>
                    </m:r>
                    <m:sSub>
                      <m:sSub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sk-SK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k-SK" i="1">
                        <a:latin typeface="Cambria Math" panose="02040503050406030204" pitchFamily="18" charset="0"/>
                      </a:rPr>
                      <m:t>;</m:t>
                    </m:r>
                    <m:sSub>
                      <m:sSub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sk-SK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sk-SK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sk-SK" dirty="0"/>
              </a:p>
              <a:p>
                <a:r>
                  <a:rPr lang="sk-SK" b="1" dirty="0"/>
                  <a:t>súčet:</a:t>
                </a:r>
                <a:r>
                  <a:rPr lang="sk-SK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sk-SK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acc>
                    <m:r>
                      <a:rPr lang="sk-SK" b="0" i="1" smtClean="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sk-SK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sk-SK" b="0" i="1" smtClean="0">
                        <a:latin typeface="Cambria Math" panose="02040503050406030204" pitchFamily="18" charset="0"/>
                      </a:rPr>
                      <m:t>=[</m:t>
                    </m:r>
                    <m:sSub>
                      <m:sSub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sk-SK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k-SK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k-SK" i="1">
                        <a:latin typeface="Cambria Math" panose="02040503050406030204" pitchFamily="18" charset="0"/>
                      </a:rPr>
                      <m:t>;</m:t>
                    </m:r>
                    <m:sSub>
                      <m:sSub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sk-SK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sk-SK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sk-SK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sk-SK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sk-SK" dirty="0"/>
              </a:p>
              <a:p>
                <a:r>
                  <a:rPr lang="sk-SK" b="1" dirty="0"/>
                  <a:t>rozdiel:</a:t>
                </a:r>
                <a:r>
                  <a:rPr lang="sk-SK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sk-SK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acc>
                    <m:r>
                      <a:rPr lang="sk-SK" b="0" i="1" smtClean="0"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sk-SK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sk-SK" i="1">
                        <a:latin typeface="Cambria Math" panose="02040503050406030204" pitchFamily="18" charset="0"/>
                      </a:rPr>
                      <m:t>=[</m:t>
                    </m:r>
                    <m:sSub>
                      <m:sSub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sk-SK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k-SK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sk-SK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k-SK" i="1">
                        <a:latin typeface="Cambria Math" panose="02040503050406030204" pitchFamily="18" charset="0"/>
                      </a:rPr>
                      <m:t>;</m:t>
                    </m:r>
                    <m:sSub>
                      <m:sSub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sk-SK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sk-SK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sk-SK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sk-SK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sk-SK" dirty="0"/>
              </a:p>
              <a:p>
                <a:endParaRPr lang="sk-SK" dirty="0"/>
              </a:p>
            </p:txBody>
          </p:sp>
        </mc:Choice>
        <mc:Fallback xmlns="">
          <p:sp>
            <p:nvSpPr>
              <p:cNvPr id="3" name="Zástupný objekt pre obsah 2">
                <a:extLst>
                  <a:ext uri="{FF2B5EF4-FFF2-40B4-BE49-F238E27FC236}">
                    <a16:creationId xmlns:a16="http://schemas.microsoft.com/office/drawing/2014/main" id="{CCC6FBE5-804E-A246-B52C-296441C9390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61" t="-1418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6281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CACE47-D0CD-7443-80DD-802C7FC37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Operácie s vektormi – násobenie vektora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jekt pre obsah 2">
                <a:extLst>
                  <a:ext uri="{FF2B5EF4-FFF2-40B4-BE49-F238E27FC236}">
                    <a16:creationId xmlns:a16="http://schemas.microsoft.com/office/drawing/2014/main" id="{74599DD4-390E-C64D-9FC0-8CAEC604830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sk-SK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sk-SK" b="0" i="1" smtClean="0">
                        <a:latin typeface="Cambria Math" panose="02040503050406030204" pitchFamily="18" charset="0"/>
                      </a:rPr>
                      <m:t> . </m:t>
                    </m:r>
                    <m:acc>
                      <m:accPr>
                        <m:chr m:val="⃗"/>
                        <m:ctrlPr>
                          <a:rPr lang="sk-SK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sk-SK" b="0" i="1" smtClean="0">
                        <a:latin typeface="Cambria Math" panose="02040503050406030204" pitchFamily="18" charset="0"/>
                      </a:rPr>
                      <m:t>       </m:t>
                    </m:r>
                    <m:r>
                      <a:rPr lang="sk-SK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sk-SK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sk-SK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</m:t>
                    </m:r>
                    <m:r>
                      <a:rPr lang="sk-SK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−</m:t>
                    </m:r>
                    <m:d>
                      <m:dPr>
                        <m:begChr m:val="{"/>
                        <m:endChr m:val="}"/>
                        <m:ctrlPr>
                          <a:rPr lang="sk-SK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k-SK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r>
                  <a:rPr lang="sk-SK" dirty="0"/>
                  <a:t>  </a:t>
                </a:r>
              </a:p>
              <a:p>
                <a:r>
                  <a:rPr lang="sk-SK" dirty="0"/>
                  <a:t>vektor môžeme násobiť rôznym číslom od </a:t>
                </a:r>
                <a:r>
                  <a:rPr lang="sk-SK" b="1" dirty="0"/>
                  <a:t>nuly</a:t>
                </a:r>
              </a:p>
              <a:p>
                <a:r>
                  <a:rPr lang="sk-SK" b="1" dirty="0"/>
                  <a:t>k &gt; 0 </a:t>
                </a:r>
                <a:r>
                  <a:rPr lang="sk-SK" dirty="0"/>
                  <a:t>-&gt; vektor nemení smer, ani orientáciu, mení dĺžku</a:t>
                </a:r>
              </a:p>
              <a:p>
                <a:r>
                  <a:rPr lang="sk-SK" b="1" dirty="0"/>
                  <a:t>k &lt; 0 </a:t>
                </a:r>
                <a:r>
                  <a:rPr lang="sk-SK" dirty="0"/>
                  <a:t>-&gt; vektor mení orientáciu a dĺžku, nemení smer</a:t>
                </a:r>
              </a:p>
              <a:p>
                <a:r>
                  <a:rPr lang="sk-SK" b="1" dirty="0"/>
                  <a:t>k = 1 </a:t>
                </a:r>
                <a:r>
                  <a:rPr lang="sk-SK" dirty="0"/>
                  <a:t>-&gt; nemení smer veľkosť, ani orientáciu</a:t>
                </a:r>
              </a:p>
              <a:p>
                <a:r>
                  <a:rPr lang="sk-SK" b="1" dirty="0"/>
                  <a:t>k = -1 </a:t>
                </a:r>
                <a:r>
                  <a:rPr lang="sk-SK" dirty="0"/>
                  <a:t>-&gt; mení smer, orientáciu, veľkosť zostáva</a:t>
                </a:r>
              </a:p>
              <a:p>
                <a:r>
                  <a:rPr lang="sk-SK" b="1" dirty="0"/>
                  <a:t>lineárna kombinácia vektorov </a:t>
                </a:r>
                <a:r>
                  <a:rPr lang="sk-SK" dirty="0"/>
                  <a:t>-&gt; je kombinovanie násobkov vektorov v súčte: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sk-SK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sk-SK" i="1">
                        <a:latin typeface="Cambria Math" panose="02040503050406030204" pitchFamily="18" charset="0"/>
                      </a:rPr>
                      <m:t> . </m:t>
                    </m:r>
                    <m:acc>
                      <m:accPr>
                        <m:chr m:val="⃗"/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sk-SK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sk-SK" i="1">
                        <a:latin typeface="Cambria Math" panose="02040503050406030204" pitchFamily="18" charset="0"/>
                      </a:rPr>
                      <m:t>  </m:t>
                    </m:r>
                    <m:r>
                      <a:rPr lang="sk-SK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k-SK" b="0" i="1" smtClean="0">
                        <a:latin typeface="Cambria Math" panose="02040503050406030204" pitchFamily="18" charset="0"/>
                      </a:rPr>
                      <m:t>𝑙</m:t>
                    </m:r>
                    <m:r>
                      <a:rPr lang="sk-SK" i="1">
                        <a:latin typeface="Cambria Math" panose="02040503050406030204" pitchFamily="18" charset="0"/>
                      </a:rPr>
                      <m:t> . </m:t>
                    </m:r>
                    <m:acc>
                      <m:accPr>
                        <m:chr m:val="⃗"/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acc>
                    <m:r>
                      <a:rPr lang="sk-SK" b="0" i="1" smtClean="0">
                        <a:latin typeface="Cambria Math" panose="02040503050406030204" pitchFamily="18" charset="0"/>
                      </a:rPr>
                      <m:t>+…      </m:t>
                    </m:r>
                    <m:r>
                      <a:rPr lang="sk-SK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sk-SK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sk-SK" b="0" i="1" smtClean="0">
                        <a:latin typeface="Cambria Math" panose="02040503050406030204" pitchFamily="18" charset="0"/>
                      </a:rPr>
                      <m:t>𝑙</m:t>
                    </m:r>
                    <m:r>
                      <a:rPr lang="sk-SK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sk-SK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</m:t>
                    </m:r>
                    <m:r>
                      <a:rPr lang="sk-SK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−</m:t>
                    </m:r>
                    <m:d>
                      <m:dPr>
                        <m:begChr m:val="{"/>
                        <m:endChr m:val="}"/>
                        <m:ctrlPr>
                          <a:rPr lang="sk-SK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k-SK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r>
                  <a:rPr lang="sk-SK" dirty="0"/>
                  <a:t>  </a:t>
                </a:r>
              </a:p>
              <a:p>
                <a:pPr marL="0" indent="0">
                  <a:buNone/>
                </a:pPr>
                <a:endParaRPr lang="sk-SK" dirty="0"/>
              </a:p>
              <a:p>
                <a:endParaRPr lang="sk-SK" dirty="0"/>
              </a:p>
            </p:txBody>
          </p:sp>
        </mc:Choice>
        <mc:Fallback xmlns="">
          <p:sp>
            <p:nvSpPr>
              <p:cNvPr id="3" name="Zástupný objekt pre obsah 2">
                <a:extLst>
                  <a:ext uri="{FF2B5EF4-FFF2-40B4-BE49-F238E27FC236}">
                    <a16:creationId xmlns:a16="http://schemas.microsoft.com/office/drawing/2014/main" id="{74599DD4-390E-C64D-9FC0-8CAEC604830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61" t="-2482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4903776"/>
      </p:ext>
    </p:extLst>
  </p:cSld>
  <p:clrMapOvr>
    <a:masterClrMapping/>
  </p:clrMapOvr>
</p:sld>
</file>

<file path=ppt/theme/theme1.xml><?xml version="1.0" encoding="utf-8"?>
<a:theme xmlns:a="http://schemas.openxmlformats.org/drawingml/2006/main" name="Orezani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Orezanie</Template>
  <TotalTime>77</TotalTime>
  <Words>538</Words>
  <Application>Microsoft Macintosh PowerPoint</Application>
  <PresentationFormat>Širokouhlá</PresentationFormat>
  <Paragraphs>68</Paragraphs>
  <Slides>15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15</vt:i4>
      </vt:variant>
    </vt:vector>
  </HeadingPairs>
  <TitlesOfParts>
    <vt:vector size="18" baseType="lpstr">
      <vt:lpstr>Cambria Math</vt:lpstr>
      <vt:lpstr>Franklin Gothic Book</vt:lpstr>
      <vt:lpstr>Orezanie</vt:lpstr>
      <vt:lpstr>VEKTOROVÁ ALGEBRA</vt:lpstr>
      <vt:lpstr>Vektor</vt:lpstr>
      <vt:lpstr>Orientovaná úsečka</vt:lpstr>
      <vt:lpstr>Karteziánska sústava [x;y]</vt:lpstr>
      <vt:lpstr>Vektor všeobecne</vt:lpstr>
      <vt:lpstr>Opačný vektor</vt:lpstr>
      <vt:lpstr>Nulový vektor</vt:lpstr>
      <vt:lpstr>Operácie s vektormi</vt:lpstr>
      <vt:lpstr>Operácie s vektormi – násobenie vektora</vt:lpstr>
      <vt:lpstr>Závislosť vektorov</vt:lpstr>
      <vt:lpstr>Veľkosť vektorov</vt:lpstr>
      <vt:lpstr>Skalárny súčin vektorov</vt:lpstr>
      <vt:lpstr>Vektorový súčin</vt:lpstr>
      <vt:lpstr>Uhol 2 vektorov</vt:lpstr>
      <vt:lpstr>Koniec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VEKTOROVÁ ALGEBRA</dc:title>
  <dc:creator>Adam Vavro</dc:creator>
  <cp:lastModifiedBy>Adam Vavro</cp:lastModifiedBy>
  <cp:revision>53</cp:revision>
  <dcterms:created xsi:type="dcterms:W3CDTF">2019-02-09T14:27:20Z</dcterms:created>
  <dcterms:modified xsi:type="dcterms:W3CDTF">2019-02-11T15:17:14Z</dcterms:modified>
</cp:coreProperties>
</file>